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8" r:id="rId3"/>
    <p:sldId id="259" r:id="rId4"/>
    <p:sldId id="403" r:id="rId5"/>
    <p:sldId id="404" r:id="rId6"/>
    <p:sldId id="405" r:id="rId7"/>
    <p:sldId id="406" r:id="rId8"/>
    <p:sldId id="363" r:id="rId9"/>
    <p:sldId id="385" r:id="rId10"/>
    <p:sldId id="362" r:id="rId11"/>
    <p:sldId id="386" r:id="rId12"/>
    <p:sldId id="395" r:id="rId13"/>
    <p:sldId id="394" r:id="rId14"/>
    <p:sldId id="393" r:id="rId15"/>
    <p:sldId id="392" r:id="rId16"/>
    <p:sldId id="391" r:id="rId17"/>
    <p:sldId id="390" r:id="rId18"/>
    <p:sldId id="389" r:id="rId19"/>
    <p:sldId id="388" r:id="rId20"/>
    <p:sldId id="387" r:id="rId21"/>
    <p:sldId id="359" r:id="rId22"/>
    <p:sldId id="402" r:id="rId23"/>
    <p:sldId id="401" r:id="rId24"/>
    <p:sldId id="400" r:id="rId25"/>
    <p:sldId id="399" r:id="rId26"/>
    <p:sldId id="398" r:id="rId27"/>
    <p:sldId id="397" r:id="rId28"/>
    <p:sldId id="342" r:id="rId29"/>
    <p:sldId id="343" r:id="rId30"/>
    <p:sldId id="376" r:id="rId31"/>
    <p:sldId id="377" r:id="rId32"/>
    <p:sldId id="378" r:id="rId33"/>
    <p:sldId id="300" r:id="rId34"/>
    <p:sldId id="295"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061" autoAdjust="0"/>
  </p:normalViewPr>
  <p:slideViewPr>
    <p:cSldViewPr snapToGrid="0">
      <p:cViewPr varScale="1">
        <p:scale>
          <a:sx n="70" d="100"/>
          <a:sy n="70" d="100"/>
        </p:scale>
        <p:origin x="7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87EBE1-D609-4493-A1C2-F81601ACCE9B}" type="datetimeFigureOut">
              <a:rPr lang="ru-RU" smtClean="0"/>
              <a:t>25.11.2025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BB5015-A71D-4495-9F75-04443328B416}" type="slidenum">
              <a:rPr lang="ru-RU" smtClean="0"/>
              <a:t>‹#›</a:t>
            </a:fld>
            <a:endParaRPr lang="ru-RU"/>
          </a:p>
        </p:txBody>
      </p:sp>
    </p:spTree>
    <p:extLst>
      <p:ext uri="{BB962C8B-B14F-4D97-AF65-F5344CB8AC3E}">
        <p14:creationId xmlns:p14="http://schemas.microsoft.com/office/powerpoint/2010/main" val="347924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F3AF5-1C35-8334-51CB-F641C09FE211}"/>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0A2318AA-77B8-907A-E79C-14EEE469ECD9}"/>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953F34CB-9049-8F47-82DE-A9EBA4C0D181}"/>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185F6A0C-5E60-A130-CD4E-6584C13BD96A}"/>
              </a:ext>
            </a:extLst>
          </p:cNvPr>
          <p:cNvSpPr>
            <a:spLocks noGrp="1"/>
          </p:cNvSpPr>
          <p:nvPr>
            <p:ph type="sldNum" sz="quarter" idx="10"/>
          </p:nvPr>
        </p:nvSpPr>
        <p:spPr/>
        <p:txBody>
          <a:bodyPr/>
          <a:lstStyle/>
          <a:p>
            <a:fld id="{96BB5015-A71D-4495-9F75-04443328B416}" type="slidenum">
              <a:rPr lang="ru-RU" smtClean="0"/>
              <a:t>29</a:t>
            </a:fld>
            <a:endParaRPr lang="ru-RU"/>
          </a:p>
        </p:txBody>
      </p:sp>
    </p:spTree>
    <p:extLst>
      <p:ext uri="{BB962C8B-B14F-4D97-AF65-F5344CB8AC3E}">
        <p14:creationId xmlns:p14="http://schemas.microsoft.com/office/powerpoint/2010/main" val="1146850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79FB4-15C2-A18F-BE69-1EC83AF99AD9}"/>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A488E08A-9002-8BFD-5DE7-5427B4E1D033}"/>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1F0D39BD-C1D9-397E-7C66-C6DF3E042A73}"/>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589062D6-2F38-4A46-3EC3-5618EC040C2A}"/>
              </a:ext>
            </a:extLst>
          </p:cNvPr>
          <p:cNvSpPr>
            <a:spLocks noGrp="1"/>
          </p:cNvSpPr>
          <p:nvPr>
            <p:ph type="sldNum" sz="quarter" idx="10"/>
          </p:nvPr>
        </p:nvSpPr>
        <p:spPr/>
        <p:txBody>
          <a:bodyPr/>
          <a:lstStyle/>
          <a:p>
            <a:fld id="{96BB5015-A71D-4495-9F75-04443328B416}" type="slidenum">
              <a:rPr lang="ru-RU" smtClean="0"/>
              <a:t>30</a:t>
            </a:fld>
            <a:endParaRPr lang="ru-RU"/>
          </a:p>
        </p:txBody>
      </p:sp>
    </p:spTree>
    <p:extLst>
      <p:ext uri="{BB962C8B-B14F-4D97-AF65-F5344CB8AC3E}">
        <p14:creationId xmlns:p14="http://schemas.microsoft.com/office/powerpoint/2010/main" val="1515630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5AB8F-D91F-CBC1-450E-85B6E0268734}"/>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3A24BAA6-2903-8F5D-3059-8F978BE51487}"/>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4B4A526-E875-B1D1-0E81-04D8FE2D67A1}"/>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14AAFD3F-BA32-273B-F593-C0D9E116437A}"/>
              </a:ext>
            </a:extLst>
          </p:cNvPr>
          <p:cNvSpPr>
            <a:spLocks noGrp="1"/>
          </p:cNvSpPr>
          <p:nvPr>
            <p:ph type="sldNum" sz="quarter" idx="10"/>
          </p:nvPr>
        </p:nvSpPr>
        <p:spPr/>
        <p:txBody>
          <a:bodyPr/>
          <a:lstStyle/>
          <a:p>
            <a:fld id="{96BB5015-A71D-4495-9F75-04443328B416}" type="slidenum">
              <a:rPr lang="ru-RU" smtClean="0"/>
              <a:t>31</a:t>
            </a:fld>
            <a:endParaRPr lang="ru-RU"/>
          </a:p>
        </p:txBody>
      </p:sp>
    </p:spTree>
    <p:extLst>
      <p:ext uri="{BB962C8B-B14F-4D97-AF65-F5344CB8AC3E}">
        <p14:creationId xmlns:p14="http://schemas.microsoft.com/office/powerpoint/2010/main" val="1864988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D28C4-20C2-62B3-7E53-B1102569BE55}"/>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9476E077-FCF6-0F0E-A2DC-89B27E85A877}"/>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10A8B442-ED33-9F76-933A-27413B8627E1}"/>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44C356D9-AB9C-72DA-A4EF-27A4BD8E718C}"/>
              </a:ext>
            </a:extLst>
          </p:cNvPr>
          <p:cNvSpPr>
            <a:spLocks noGrp="1"/>
          </p:cNvSpPr>
          <p:nvPr>
            <p:ph type="sldNum" sz="quarter" idx="10"/>
          </p:nvPr>
        </p:nvSpPr>
        <p:spPr/>
        <p:txBody>
          <a:bodyPr/>
          <a:lstStyle/>
          <a:p>
            <a:fld id="{96BB5015-A71D-4495-9F75-04443328B416}" type="slidenum">
              <a:rPr lang="ru-RU" smtClean="0"/>
              <a:t>32</a:t>
            </a:fld>
            <a:endParaRPr lang="ru-RU"/>
          </a:p>
        </p:txBody>
      </p:sp>
    </p:spTree>
    <p:extLst>
      <p:ext uri="{BB962C8B-B14F-4D97-AF65-F5344CB8AC3E}">
        <p14:creationId xmlns:p14="http://schemas.microsoft.com/office/powerpoint/2010/main" val="3643224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82A55843-9E43-4BD7-A748-CF2259C9677A}" type="datetimeFigureOut">
              <a:rPr lang="ru-RU" smtClean="0"/>
              <a:t>25.11.2025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BC63DB-606D-4301-86D3-6D7501743755}" type="slidenum">
              <a:rPr lang="ru-RU" smtClean="0"/>
              <a:t>‹#›</a:t>
            </a:fld>
            <a:endParaRPr lang="ru-RU"/>
          </a:p>
        </p:txBody>
      </p:sp>
    </p:spTree>
    <p:extLst>
      <p:ext uri="{BB962C8B-B14F-4D97-AF65-F5344CB8AC3E}">
        <p14:creationId xmlns:p14="http://schemas.microsoft.com/office/powerpoint/2010/main" val="1032923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A55843-9E43-4BD7-A748-CF2259C9677A}" type="datetimeFigureOut">
              <a:rPr lang="ru-RU" smtClean="0"/>
              <a:t>25.11.2025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BC63DB-606D-4301-86D3-6D7501743755}" type="slidenum">
              <a:rPr lang="ru-RU" smtClean="0"/>
              <a:t>‹#›</a:t>
            </a:fld>
            <a:endParaRPr lang="ru-RU"/>
          </a:p>
        </p:txBody>
      </p:sp>
    </p:spTree>
    <p:extLst>
      <p:ext uri="{BB962C8B-B14F-4D97-AF65-F5344CB8AC3E}">
        <p14:creationId xmlns:p14="http://schemas.microsoft.com/office/powerpoint/2010/main" val="322092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A55843-9E43-4BD7-A748-CF2259C9677A}" type="datetimeFigureOut">
              <a:rPr lang="ru-RU" smtClean="0"/>
              <a:t>25.11.2025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BC63DB-606D-4301-86D3-6D7501743755}" type="slidenum">
              <a:rPr lang="ru-RU" smtClean="0"/>
              <a:t>‹#›</a:t>
            </a:fld>
            <a:endParaRPr lang="ru-RU"/>
          </a:p>
        </p:txBody>
      </p:sp>
    </p:spTree>
    <p:extLst>
      <p:ext uri="{BB962C8B-B14F-4D97-AF65-F5344CB8AC3E}">
        <p14:creationId xmlns:p14="http://schemas.microsoft.com/office/powerpoint/2010/main" val="161130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A55843-9E43-4BD7-A748-CF2259C9677A}" type="datetimeFigureOut">
              <a:rPr lang="ru-RU" smtClean="0"/>
              <a:t>25.11.2025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BC63DB-606D-4301-86D3-6D7501743755}" type="slidenum">
              <a:rPr lang="ru-RU" smtClean="0"/>
              <a:t>‹#›</a:t>
            </a:fld>
            <a:endParaRPr lang="ru-RU"/>
          </a:p>
        </p:txBody>
      </p:sp>
    </p:spTree>
    <p:extLst>
      <p:ext uri="{BB962C8B-B14F-4D97-AF65-F5344CB8AC3E}">
        <p14:creationId xmlns:p14="http://schemas.microsoft.com/office/powerpoint/2010/main" val="399134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2A55843-9E43-4BD7-A748-CF2259C9677A}" type="datetimeFigureOut">
              <a:rPr lang="ru-RU" smtClean="0"/>
              <a:t>25.11.2025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BC63DB-606D-4301-86D3-6D7501743755}" type="slidenum">
              <a:rPr lang="ru-RU" smtClean="0"/>
              <a:t>‹#›</a:t>
            </a:fld>
            <a:endParaRPr lang="ru-RU"/>
          </a:p>
        </p:txBody>
      </p:sp>
    </p:spTree>
    <p:extLst>
      <p:ext uri="{BB962C8B-B14F-4D97-AF65-F5344CB8AC3E}">
        <p14:creationId xmlns:p14="http://schemas.microsoft.com/office/powerpoint/2010/main" val="2658339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2A55843-9E43-4BD7-A748-CF2259C9677A}" type="datetimeFigureOut">
              <a:rPr lang="ru-RU" smtClean="0"/>
              <a:t>25.11.2025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BC63DB-606D-4301-86D3-6D7501743755}" type="slidenum">
              <a:rPr lang="ru-RU" smtClean="0"/>
              <a:t>‹#›</a:t>
            </a:fld>
            <a:endParaRPr lang="ru-RU"/>
          </a:p>
        </p:txBody>
      </p:sp>
    </p:spTree>
    <p:extLst>
      <p:ext uri="{BB962C8B-B14F-4D97-AF65-F5344CB8AC3E}">
        <p14:creationId xmlns:p14="http://schemas.microsoft.com/office/powerpoint/2010/main" val="183984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2A55843-9E43-4BD7-A748-CF2259C9677A}" type="datetimeFigureOut">
              <a:rPr lang="ru-RU" smtClean="0"/>
              <a:t>25.11.2025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EBC63DB-606D-4301-86D3-6D7501743755}" type="slidenum">
              <a:rPr lang="ru-RU" smtClean="0"/>
              <a:t>‹#›</a:t>
            </a:fld>
            <a:endParaRPr lang="ru-RU"/>
          </a:p>
        </p:txBody>
      </p:sp>
    </p:spTree>
    <p:extLst>
      <p:ext uri="{BB962C8B-B14F-4D97-AF65-F5344CB8AC3E}">
        <p14:creationId xmlns:p14="http://schemas.microsoft.com/office/powerpoint/2010/main" val="220920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2A55843-9E43-4BD7-A748-CF2259C9677A}" type="datetimeFigureOut">
              <a:rPr lang="ru-RU" smtClean="0"/>
              <a:t>25.11.2025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EBC63DB-606D-4301-86D3-6D7501743755}" type="slidenum">
              <a:rPr lang="ru-RU" smtClean="0"/>
              <a:t>‹#›</a:t>
            </a:fld>
            <a:endParaRPr lang="ru-RU"/>
          </a:p>
        </p:txBody>
      </p:sp>
    </p:spTree>
    <p:extLst>
      <p:ext uri="{BB962C8B-B14F-4D97-AF65-F5344CB8AC3E}">
        <p14:creationId xmlns:p14="http://schemas.microsoft.com/office/powerpoint/2010/main" val="294211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A55843-9E43-4BD7-A748-CF2259C9677A}" type="datetimeFigureOut">
              <a:rPr lang="ru-RU" smtClean="0"/>
              <a:t>25.11.2025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EBC63DB-606D-4301-86D3-6D7501743755}" type="slidenum">
              <a:rPr lang="ru-RU" smtClean="0"/>
              <a:t>‹#›</a:t>
            </a:fld>
            <a:endParaRPr lang="ru-RU"/>
          </a:p>
        </p:txBody>
      </p:sp>
    </p:spTree>
    <p:extLst>
      <p:ext uri="{BB962C8B-B14F-4D97-AF65-F5344CB8AC3E}">
        <p14:creationId xmlns:p14="http://schemas.microsoft.com/office/powerpoint/2010/main" val="180882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2A55843-9E43-4BD7-A748-CF2259C9677A}" type="datetimeFigureOut">
              <a:rPr lang="ru-RU" smtClean="0"/>
              <a:t>25.11.2025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BC63DB-606D-4301-86D3-6D7501743755}" type="slidenum">
              <a:rPr lang="ru-RU" smtClean="0"/>
              <a:t>‹#›</a:t>
            </a:fld>
            <a:endParaRPr lang="ru-RU"/>
          </a:p>
        </p:txBody>
      </p:sp>
    </p:spTree>
    <p:extLst>
      <p:ext uri="{BB962C8B-B14F-4D97-AF65-F5344CB8AC3E}">
        <p14:creationId xmlns:p14="http://schemas.microsoft.com/office/powerpoint/2010/main" val="359716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2A55843-9E43-4BD7-A748-CF2259C9677A}" type="datetimeFigureOut">
              <a:rPr lang="ru-RU" smtClean="0"/>
              <a:t>25.11.2025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BC63DB-606D-4301-86D3-6D7501743755}" type="slidenum">
              <a:rPr lang="ru-RU" smtClean="0"/>
              <a:t>‹#›</a:t>
            </a:fld>
            <a:endParaRPr lang="ru-RU"/>
          </a:p>
        </p:txBody>
      </p:sp>
    </p:spTree>
    <p:extLst>
      <p:ext uri="{BB962C8B-B14F-4D97-AF65-F5344CB8AC3E}">
        <p14:creationId xmlns:p14="http://schemas.microsoft.com/office/powerpoint/2010/main" val="71181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55843-9E43-4BD7-A748-CF2259C9677A}" type="datetimeFigureOut">
              <a:rPr lang="ru-RU" smtClean="0"/>
              <a:t>25.11.2025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C63DB-606D-4301-86D3-6D7501743755}" type="slidenum">
              <a:rPr lang="ru-RU" smtClean="0"/>
              <a:t>‹#›</a:t>
            </a:fld>
            <a:endParaRPr lang="ru-RU"/>
          </a:p>
        </p:txBody>
      </p:sp>
    </p:spTree>
    <p:extLst>
      <p:ext uri="{BB962C8B-B14F-4D97-AF65-F5344CB8AC3E}">
        <p14:creationId xmlns:p14="http://schemas.microsoft.com/office/powerpoint/2010/main" val="1319698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youtube.com/watch?v=P5ISsXgzloQ" TargetMode="External"/><Relationship Id="rId13" Type="http://schemas.openxmlformats.org/officeDocument/2006/relationships/hyperlink" Target="https://www.youtube.com/watch?v=RAYumHXdj_s" TargetMode="External"/><Relationship Id="rId3" Type="http://schemas.openxmlformats.org/officeDocument/2006/relationships/hyperlink" Target="https://www.youtube.com/watch?v=IDvgkeuvKu4" TargetMode="External"/><Relationship Id="rId7" Type="http://schemas.openxmlformats.org/officeDocument/2006/relationships/hyperlink" Target="https://www.youtube.com/watch?v=l_pzn0uQxR8" TargetMode="External"/><Relationship Id="rId12" Type="http://schemas.openxmlformats.org/officeDocument/2006/relationships/hyperlink" Target="https://www.youtube.com/watch?v=4NSVXHdMugY&amp;t=35s" TargetMode="External"/><Relationship Id="rId2" Type="http://schemas.openxmlformats.org/officeDocument/2006/relationships/hyperlink" Target="https://www.youtube.com/watch?v=rnpPqTcjszw" TargetMode="External"/><Relationship Id="rId16" Type="http://schemas.openxmlformats.org/officeDocument/2006/relationships/hyperlink" Target="https://www.youtube.com/watch?v=qqvomcwvcxc" TargetMode="External"/><Relationship Id="rId1" Type="http://schemas.openxmlformats.org/officeDocument/2006/relationships/slideLayout" Target="../slideLayouts/slideLayout2.xml"/><Relationship Id="rId6" Type="http://schemas.openxmlformats.org/officeDocument/2006/relationships/hyperlink" Target="https://www.youtube.com/watch?v=ESORMgWifTs" TargetMode="External"/><Relationship Id="rId11" Type="http://schemas.openxmlformats.org/officeDocument/2006/relationships/hyperlink" Target="https://www.youtube.com/watch?v=NtchRMbZUKk" TargetMode="External"/><Relationship Id="rId5" Type="http://schemas.openxmlformats.org/officeDocument/2006/relationships/hyperlink" Target="https://www.youtube.com/watch?v=0vKJ_KUoANk" TargetMode="External"/><Relationship Id="rId15" Type="http://schemas.openxmlformats.org/officeDocument/2006/relationships/hyperlink" Target="https://www.youtube.com/watch?v=cu6KHACGP_0" TargetMode="External"/><Relationship Id="rId10" Type="http://schemas.openxmlformats.org/officeDocument/2006/relationships/hyperlink" Target="https://www.youtube.com/watch?v=Gw-kvcy4a7U" TargetMode="External"/><Relationship Id="rId4" Type="http://schemas.openxmlformats.org/officeDocument/2006/relationships/hyperlink" Target="https://www.youtube.com/watch?v=IbSl7mF1SMU" TargetMode="External"/><Relationship Id="rId9" Type="http://schemas.openxmlformats.org/officeDocument/2006/relationships/hyperlink" Target="https://www.youtube.com/watch?v=ppC0lbuUn5I" TargetMode="External"/><Relationship Id="rId14" Type="http://schemas.openxmlformats.org/officeDocument/2006/relationships/hyperlink" Target="https://www.youtube.com/watch?v=-s1efiMdoeg"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p:cNvSpPr>
            <a:spLocks noGrp="1"/>
          </p:cNvSpPr>
          <p:nvPr>
            <p:ph type="ctrTitle"/>
          </p:nvPr>
        </p:nvSpPr>
        <p:spPr>
          <a:xfrm>
            <a:off x="1641089" y="1143405"/>
            <a:ext cx="9565531" cy="1740669"/>
          </a:xfrm>
        </p:spPr>
        <p:txBody>
          <a:bodyPr anchor="b">
            <a:noAutofit/>
          </a:bodyPr>
          <a:lstStyle/>
          <a:p>
            <a:r>
              <a:rPr lang="ru-RU" sz="3200" b="1" dirty="0">
                <a:effectLst>
                  <a:outerShdw blurRad="38100" dist="38100" dir="2700000" algn="tl">
                    <a:srgbClr val="000000">
                      <a:alpha val="43137"/>
                    </a:srgbClr>
                  </a:outerShdw>
                </a:effectLst>
              </a:rPr>
              <a:t>Лекция 15. Организационные аспекты оказания экстренной психологической помощи при чрезвычайных жизненных и экстремальных ситуациях</a:t>
            </a:r>
          </a:p>
        </p:txBody>
      </p:sp>
      <p:sp>
        <p:nvSpPr>
          <p:cNvPr id="68" name="Rectangle 6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0" name="Rectangle 6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Рисунок 3">
            <a:extLst>
              <a:ext uri="{FF2B5EF4-FFF2-40B4-BE49-F238E27FC236}">
                <a16:creationId xmlns:a16="http://schemas.microsoft.com/office/drawing/2014/main" id="{C1927DA8-FAAD-8B07-C6EE-A6CCA51D29EE}"/>
              </a:ext>
            </a:extLst>
          </p:cNvPr>
          <p:cNvPicPr>
            <a:picLocks noChangeAspect="1"/>
          </p:cNvPicPr>
          <p:nvPr/>
        </p:nvPicPr>
        <p:blipFill>
          <a:blip r:embed="rId2"/>
          <a:srcRect t="6783" r="13853"/>
          <a:stretch>
            <a:fillRect/>
          </a:stretch>
        </p:blipFill>
        <p:spPr>
          <a:xfrm>
            <a:off x="4509400" y="3299719"/>
            <a:ext cx="3828908" cy="2755355"/>
          </a:xfrm>
          <a:prstGeom prst="rect">
            <a:avLst/>
          </a:prstGeom>
        </p:spPr>
      </p:pic>
    </p:spTree>
    <p:extLst>
      <p:ext uri="{BB962C8B-B14F-4D97-AF65-F5344CB8AC3E}">
        <p14:creationId xmlns:p14="http://schemas.microsoft.com/office/powerpoint/2010/main" val="357190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1F4EF-4E72-F9B1-73C9-08E3DC2430D3}"/>
            </a:ext>
          </a:extLst>
        </p:cNvPr>
        <p:cNvGrpSpPr/>
        <p:nvPr/>
      </p:nvGrpSpPr>
      <p:grpSpPr>
        <a:xfrm>
          <a:off x="0" y="0"/>
          <a:ext cx="0" cy="0"/>
          <a:chOff x="0" y="0"/>
          <a:chExt cx="0" cy="0"/>
        </a:xfrm>
      </p:grpSpPr>
      <p:pic>
        <p:nvPicPr>
          <p:cNvPr id="5" name="Рисунок 4">
            <a:extLst>
              <a:ext uri="{FF2B5EF4-FFF2-40B4-BE49-F238E27FC236}">
                <a16:creationId xmlns:a16="http://schemas.microsoft.com/office/drawing/2014/main" id="{43D9F385-33F0-2750-6CDA-4B49A0A290E4}"/>
              </a:ext>
            </a:extLst>
          </p:cNvPr>
          <p:cNvPicPr>
            <a:picLocks noChangeAspect="1"/>
          </p:cNvPicPr>
          <p:nvPr/>
        </p:nvPicPr>
        <p:blipFill>
          <a:blip r:embed="rId2"/>
          <a:srcRect l="36605" t="46765" r="13022" b="17197"/>
          <a:stretch>
            <a:fillRect/>
          </a:stretch>
        </p:blipFill>
        <p:spPr>
          <a:xfrm>
            <a:off x="1473958" y="1452633"/>
            <a:ext cx="9827210" cy="3952733"/>
          </a:xfrm>
          <a:prstGeom prst="rect">
            <a:avLst/>
          </a:prstGeom>
        </p:spPr>
      </p:pic>
    </p:spTree>
    <p:extLst>
      <p:ext uri="{BB962C8B-B14F-4D97-AF65-F5344CB8AC3E}">
        <p14:creationId xmlns:p14="http://schemas.microsoft.com/office/powerpoint/2010/main" val="1775335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FB6AA-3E27-57A0-D2AE-DCBA2B975BD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E22BD59-4FCD-9E09-1F15-EDDC53B1B25B}"/>
              </a:ext>
            </a:extLst>
          </p:cNvPr>
          <p:cNvSpPr txBox="1"/>
          <p:nvPr/>
        </p:nvSpPr>
        <p:spPr>
          <a:xfrm>
            <a:off x="911983" y="363434"/>
            <a:ext cx="10368034" cy="461665"/>
          </a:xfrm>
          <a:prstGeom prst="rect">
            <a:avLst/>
          </a:prstGeom>
          <a:noFill/>
        </p:spPr>
        <p:txBody>
          <a:bodyPr wrap="square">
            <a:spAutoFit/>
          </a:bodyPr>
          <a:lstStyle/>
          <a:p>
            <a:pPr algn="just"/>
            <a:r>
              <a:rPr lang="ru-RU" sz="2400" b="1" u="sng" dirty="0"/>
              <a:t>Особенности психодиагностики экстремальных состояний</a:t>
            </a:r>
          </a:p>
        </p:txBody>
      </p:sp>
      <p:sp>
        <p:nvSpPr>
          <p:cNvPr id="4" name="TextBox 3">
            <a:extLst>
              <a:ext uri="{FF2B5EF4-FFF2-40B4-BE49-F238E27FC236}">
                <a16:creationId xmlns:a16="http://schemas.microsoft.com/office/drawing/2014/main" id="{B590EA72-1C1C-BED9-ED9A-B758653B79AA}"/>
              </a:ext>
            </a:extLst>
          </p:cNvPr>
          <p:cNvSpPr txBox="1"/>
          <p:nvPr/>
        </p:nvSpPr>
        <p:spPr>
          <a:xfrm>
            <a:off x="603913" y="928427"/>
            <a:ext cx="11174105" cy="5940088"/>
          </a:xfrm>
          <a:prstGeom prst="rect">
            <a:avLst/>
          </a:prstGeom>
          <a:noFill/>
        </p:spPr>
        <p:txBody>
          <a:bodyPr wrap="square">
            <a:spAutoFit/>
          </a:bodyPr>
          <a:lstStyle/>
          <a:p>
            <a:pPr algn="just"/>
            <a:r>
              <a:rPr lang="ru-RU" sz="2000" b="1" dirty="0"/>
              <a:t>Экстремальное состояние </a:t>
            </a:r>
            <a:r>
              <a:rPr lang="ru-RU" sz="2000" dirty="0"/>
              <a:t>возникает под воздействием внезапных и сверхсильных внешних факторов и сопровождается временным дисбалансом психики: привычные механизмы регуляции нарушаются, решения принимаются импульсивно, снижается способность к адекватной рефлексии. В этот момент повышается риск психической травматизации, поскольку психика работает в «аварийном режиме». </a:t>
            </a:r>
          </a:p>
          <a:p>
            <a:pPr algn="just"/>
            <a:r>
              <a:rPr lang="ru-RU" sz="2000" dirty="0"/>
              <a:t>Диагностировать состояние сложно: оно кратковременно, может протекать скрыто, наблюдатель часто отсутствует, а самоотчёты искажены. Это делает первичную психодиагностику в экстремальных условиях зависимой от наблюдения за эмоциональными, когнитивными и поведенческими реакциями. Главная задача — своевременно заметить признаки дезорганизации и угрозы формирования травматического ответа.</a:t>
            </a:r>
          </a:p>
          <a:p>
            <a:pPr>
              <a:buNone/>
            </a:pPr>
            <a:r>
              <a:rPr lang="ru-RU" sz="2000" b="1" u="sng" dirty="0"/>
              <a:t>Методы и трудности психодиагностики</a:t>
            </a:r>
          </a:p>
          <a:p>
            <a:pPr algn="just">
              <a:buNone/>
            </a:pPr>
            <a:r>
              <a:rPr lang="ru-RU" sz="2000" dirty="0"/>
              <a:t>Формализованные тесты в остром экстремальном состоянии практически неприменимы из-за сниженной рефлексии, высокой </a:t>
            </a:r>
            <a:r>
              <a:rPr lang="ru-RU" sz="2000" dirty="0" err="1"/>
              <a:t>аффективности</a:t>
            </a:r>
            <a:r>
              <a:rPr lang="ru-RU" sz="2000" dirty="0"/>
              <a:t> и ограниченной ясности сознания. Основные методы — наблюдение и кризисная беседа, которые позволяют оценить угрозы травматизации и одновременно выполнять психокоррекционную функцию: возвращать человеку способность осознавать состояние и опираться на сохранные ресурсы. Диагностика затруднена также внезапностью события, массовым характером ЧС, невозможностью полностью фиксировать весь спектр реакций в первые часы происшествия.</a:t>
            </a:r>
          </a:p>
          <a:p>
            <a:pPr algn="just"/>
            <a:endParaRPr lang="ru-RU" sz="2000" dirty="0"/>
          </a:p>
        </p:txBody>
      </p:sp>
    </p:spTree>
    <p:extLst>
      <p:ext uri="{BB962C8B-B14F-4D97-AF65-F5344CB8AC3E}">
        <p14:creationId xmlns:p14="http://schemas.microsoft.com/office/powerpoint/2010/main" val="4063066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2C80B-E02A-4D24-A995-8351267A44D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0D4869C-F42B-B542-D4A9-0C39AAFD7C14}"/>
              </a:ext>
            </a:extLst>
          </p:cNvPr>
          <p:cNvSpPr txBox="1"/>
          <p:nvPr/>
        </p:nvSpPr>
        <p:spPr>
          <a:xfrm>
            <a:off x="963020" y="828288"/>
            <a:ext cx="10020300" cy="5201424"/>
          </a:xfrm>
          <a:prstGeom prst="rect">
            <a:avLst/>
          </a:prstGeom>
          <a:noFill/>
        </p:spPr>
        <p:txBody>
          <a:bodyPr wrap="square">
            <a:spAutoFit/>
          </a:bodyPr>
          <a:lstStyle/>
          <a:p>
            <a:pPr algn="just">
              <a:buNone/>
            </a:pPr>
            <a:r>
              <a:rPr lang="ru-RU" sz="2400" b="1" u="sng" dirty="0"/>
              <a:t>Дальнейшая диагностика и исследовательские направления</a:t>
            </a:r>
          </a:p>
          <a:p>
            <a:pPr algn="just">
              <a:buNone/>
            </a:pPr>
            <a:endParaRPr lang="ru-RU" sz="2200" b="1" u="sng" dirty="0"/>
          </a:p>
          <a:p>
            <a:pPr algn="just">
              <a:buNone/>
            </a:pPr>
            <a:r>
              <a:rPr lang="ru-RU" sz="2200" dirty="0"/>
              <a:t>После выхода из острого состояния акцент смещается на дифференциальную диагностику: </a:t>
            </a:r>
          </a:p>
          <a:p>
            <a:pPr marL="285750" indent="-285750" algn="just">
              <a:buFont typeface="Arial" panose="020B0604020202020204" pitchFamily="34" charset="0"/>
              <a:buChar char="•"/>
            </a:pPr>
            <a:r>
              <a:rPr lang="ru-RU" sz="2200" dirty="0"/>
              <a:t>различение нормальных стрессовых реакций и патологических состояний (реактивной депрессии, расстройств адаптации, ОСР, ПТСР). </a:t>
            </a:r>
          </a:p>
          <a:p>
            <a:pPr marL="285750" indent="-285750" algn="just">
              <a:buFont typeface="Arial" panose="020B0604020202020204" pitchFamily="34" charset="0"/>
              <a:buChar char="•"/>
            </a:pPr>
            <a:r>
              <a:rPr lang="ru-RU" sz="2200" dirty="0"/>
              <a:t>Используются клинические интервью и специализированные опросники, основанные на критериях ПТСР. </a:t>
            </a:r>
          </a:p>
          <a:p>
            <a:pPr marL="285750" indent="-285750" algn="just">
              <a:buFont typeface="Arial" panose="020B0604020202020204" pitchFamily="34" charset="0"/>
              <a:buChar char="•"/>
            </a:pPr>
            <a:r>
              <a:rPr lang="ru-RU" sz="2200" dirty="0"/>
              <a:t>Исследования направлены на определение факторов риска (тревожность, ригидность, низкая самооценка, алекситимия, недостаток поддержки) и ресурсов, обеспечивающих благоприятное преодоление (осмысленность, социальная поддержка, навыки совладания). </a:t>
            </a:r>
          </a:p>
          <a:p>
            <a:pPr marL="285750" indent="-285750" algn="just">
              <a:buFont typeface="Arial" panose="020B0604020202020204" pitchFamily="34" charset="0"/>
              <a:buChar char="•"/>
            </a:pPr>
            <a:r>
              <a:rPr lang="ru-RU" sz="2200" dirty="0"/>
              <a:t>Психодиагностика включает: оценку актуального состояния, ретроспективное воспроизведение пережитого эпизода и анализ динамики психических нарушений у людей, столкнувшихся с психотравмирующей ситуацией.</a:t>
            </a:r>
          </a:p>
        </p:txBody>
      </p:sp>
    </p:spTree>
    <p:extLst>
      <p:ext uri="{BB962C8B-B14F-4D97-AF65-F5344CB8AC3E}">
        <p14:creationId xmlns:p14="http://schemas.microsoft.com/office/powerpoint/2010/main" val="24765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8A8DD-6FF0-B455-B673-15848A88A53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402233F-B336-75BB-06E3-142C61767785}"/>
              </a:ext>
            </a:extLst>
          </p:cNvPr>
          <p:cNvSpPr txBox="1"/>
          <p:nvPr/>
        </p:nvSpPr>
        <p:spPr>
          <a:xfrm>
            <a:off x="723332" y="302359"/>
            <a:ext cx="10904562" cy="6555641"/>
          </a:xfrm>
          <a:prstGeom prst="rect">
            <a:avLst/>
          </a:prstGeom>
          <a:noFill/>
        </p:spPr>
        <p:txBody>
          <a:bodyPr wrap="square">
            <a:spAutoFit/>
          </a:bodyPr>
          <a:lstStyle/>
          <a:p>
            <a:pPr algn="just">
              <a:buNone/>
            </a:pPr>
            <a:r>
              <a:rPr lang="ru-RU" sz="2400" b="1" u="sng" dirty="0"/>
              <a:t>Особенности кризисных состояний</a:t>
            </a:r>
          </a:p>
          <a:p>
            <a:pPr algn="just">
              <a:buNone/>
            </a:pPr>
            <a:endParaRPr lang="ru-RU" b="1" dirty="0"/>
          </a:p>
          <a:p>
            <a:pPr algn="just">
              <a:buNone/>
            </a:pPr>
            <a:r>
              <a:rPr lang="ru-RU" sz="2000" b="1" dirty="0"/>
              <a:t>Кризис</a:t>
            </a:r>
            <a:r>
              <a:rPr lang="ru-RU" sz="2000" dirty="0"/>
              <a:t> — переломный этап личностного развития, связанный с утратой идентичности, смысла и жизненных ориентиров. Он сопровождается длительными и интенсивными негативными переживаниями, чувством тупика, потребностью в глубоких внутренних изменениях. В отличие от экстремального состояния, кризис более растянут во времени и включает повышенную рефлексию: человек погружён в самоанализ, переживания становятся осмысляемыми. Кризис может быть вызван внешним событием, но его корни лежат в личностной структуре и логике развития. Он может стать как шагом к росту, так и источником психической травмы при неблагоприятном течении.</a:t>
            </a:r>
          </a:p>
          <a:p>
            <a:pPr>
              <a:buNone/>
            </a:pPr>
            <a:r>
              <a:rPr lang="ru-RU" sz="2000" b="1" u="sng" dirty="0"/>
              <a:t>Проблемы и методы психодиагностики кризиса</a:t>
            </a:r>
          </a:p>
          <a:p>
            <a:pPr algn="just">
              <a:buNone/>
            </a:pPr>
            <a:r>
              <a:rPr lang="ru-RU" sz="2000" dirty="0"/>
              <a:t>Психодиагностика кризиса осложнена тем, что его наличие может констатировать только сам человек, опираясь на субъективные переживания. Обращения за помощью часто происходят дистанционно (телефон, интернет), что ограничивает наблюдение. Нередко жалобы исходят от окружения, что требует дифференцировать нормальный жизненный кризис от признаков психического расстройства. </a:t>
            </a:r>
            <a:r>
              <a:rPr lang="ru-RU" sz="2000" b="1" dirty="0"/>
              <a:t>Основные методы диагностики </a:t>
            </a:r>
            <a:r>
              <a:rPr lang="ru-RU" sz="2000" dirty="0"/>
              <a:t>— клинико-психологическая беседа, интервью, самоотчёты, анализ нарративов, а также биографический метод, позволяющий понять динамику кризиса, его истоки и стадии. Диагностические данные о позитивном прохождении кризисов крайне редки, что затрудняет выявление факторов, способствующих благоприятному выходу.</a:t>
            </a:r>
          </a:p>
          <a:p>
            <a:pPr algn="just">
              <a:buNone/>
            </a:pPr>
            <a:endParaRPr lang="ru-RU" dirty="0"/>
          </a:p>
        </p:txBody>
      </p:sp>
    </p:spTree>
    <p:extLst>
      <p:ext uri="{BB962C8B-B14F-4D97-AF65-F5344CB8AC3E}">
        <p14:creationId xmlns:p14="http://schemas.microsoft.com/office/powerpoint/2010/main" val="1402952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5AA86-A39C-E5B2-301A-2ADE48DB2CC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65862D7-C089-6434-711A-8B46FB2DFB83}"/>
              </a:ext>
            </a:extLst>
          </p:cNvPr>
          <p:cNvSpPr txBox="1"/>
          <p:nvPr/>
        </p:nvSpPr>
        <p:spPr>
          <a:xfrm>
            <a:off x="726743" y="335845"/>
            <a:ext cx="10641842" cy="5816977"/>
          </a:xfrm>
          <a:prstGeom prst="rect">
            <a:avLst/>
          </a:prstGeom>
          <a:noFill/>
        </p:spPr>
        <p:txBody>
          <a:bodyPr wrap="square">
            <a:spAutoFit/>
          </a:bodyPr>
          <a:lstStyle/>
          <a:p>
            <a:pPr algn="just">
              <a:buNone/>
            </a:pPr>
            <a:r>
              <a:rPr lang="ru-RU" sz="2400" b="1" u="sng" dirty="0"/>
              <a:t>Направления психодиагностики кризисных состояний</a:t>
            </a:r>
          </a:p>
          <a:p>
            <a:pPr algn="just">
              <a:buNone/>
            </a:pPr>
            <a:endParaRPr lang="ru-RU" b="1" dirty="0"/>
          </a:p>
          <a:p>
            <a:pPr algn="just">
              <a:buNone/>
            </a:pPr>
            <a:r>
              <a:rPr lang="ru-RU" sz="2200" b="1" dirty="0"/>
              <a:t>1. Психодиагностика актуального состояния:</a:t>
            </a:r>
            <a:endParaRPr lang="ru-RU" sz="2200" dirty="0"/>
          </a:p>
          <a:p>
            <a:pPr algn="just">
              <a:buFont typeface="Arial" panose="020B0604020202020204" pitchFamily="34" charset="0"/>
              <a:buChar char="•"/>
            </a:pPr>
            <a:r>
              <a:rPr lang="ru-RU" sz="2200" dirty="0"/>
              <a:t>во время переживания кризиса при обращении за помощью;</a:t>
            </a:r>
          </a:p>
          <a:p>
            <a:pPr algn="just">
              <a:buFont typeface="Arial" panose="020B0604020202020204" pitchFamily="34" charset="0"/>
              <a:buChar char="•"/>
            </a:pPr>
            <a:r>
              <a:rPr lang="ru-RU" sz="2200" dirty="0"/>
              <a:t>ретроспективно — восстановление картины кризисного периода;</a:t>
            </a:r>
          </a:p>
          <a:p>
            <a:pPr algn="just">
              <a:buFont typeface="Arial" panose="020B0604020202020204" pitchFamily="34" charset="0"/>
              <a:buChar char="•"/>
            </a:pPr>
            <a:r>
              <a:rPr lang="ru-RU" sz="2200" dirty="0"/>
              <a:t>у людей из групп риска (возрастные кризисы, сложные ситуации);</a:t>
            </a:r>
          </a:p>
          <a:p>
            <a:pPr algn="just">
              <a:buFont typeface="Arial" panose="020B0604020202020204" pitchFamily="34" charset="0"/>
              <a:buChar char="•"/>
            </a:pPr>
            <a:r>
              <a:rPr lang="ru-RU" sz="2200" dirty="0"/>
              <a:t>оценка динамики состояния в процессе выхода из кризиса.</a:t>
            </a:r>
          </a:p>
          <a:p>
            <a:pPr algn="just">
              <a:buFont typeface="Arial" panose="020B0604020202020204" pitchFamily="34" charset="0"/>
              <a:buChar char="•"/>
            </a:pPr>
            <a:endParaRPr lang="ru-RU" sz="2200" dirty="0"/>
          </a:p>
          <a:p>
            <a:pPr algn="just">
              <a:buNone/>
            </a:pPr>
            <a:r>
              <a:rPr lang="ru-RU" sz="2200" b="1" dirty="0"/>
              <a:t>2. Изучение индивидуально-личностных факторов:</a:t>
            </a:r>
            <a:endParaRPr lang="ru-RU" sz="2200" dirty="0"/>
          </a:p>
          <a:p>
            <a:pPr algn="just">
              <a:buFont typeface="Arial" panose="020B0604020202020204" pitchFamily="34" charset="0"/>
              <a:buChar char="•"/>
            </a:pPr>
            <a:r>
              <a:rPr lang="ru-RU" sz="2200" dirty="0"/>
              <a:t>факторов, </a:t>
            </a:r>
            <a:r>
              <a:rPr lang="ru-RU" sz="2200" i="1" dirty="0"/>
              <a:t>провоцирующих</a:t>
            </a:r>
            <a:r>
              <a:rPr lang="ru-RU" sz="2200" dirty="0"/>
              <a:t> кризис;</a:t>
            </a:r>
          </a:p>
          <a:p>
            <a:pPr algn="just">
              <a:buFont typeface="Arial" panose="020B0604020202020204" pitchFamily="34" charset="0"/>
              <a:buChar char="•"/>
            </a:pPr>
            <a:r>
              <a:rPr lang="ru-RU" sz="2200" dirty="0"/>
              <a:t>факторов, влияющих на </a:t>
            </a:r>
            <a:r>
              <a:rPr lang="ru-RU" sz="2200" i="1" dirty="0"/>
              <a:t>интенсивность и эмоциональную окраску</a:t>
            </a:r>
            <a:r>
              <a:rPr lang="ru-RU" sz="2200" dirty="0"/>
              <a:t> переживаний;</a:t>
            </a:r>
          </a:p>
          <a:p>
            <a:pPr algn="just">
              <a:buFont typeface="Arial" panose="020B0604020202020204" pitchFamily="34" charset="0"/>
              <a:buChar char="•"/>
            </a:pPr>
            <a:r>
              <a:rPr lang="ru-RU" sz="2200" dirty="0"/>
              <a:t>характеристик, способствующих </a:t>
            </a:r>
            <a:r>
              <a:rPr lang="ru-RU" sz="2200" i="1" dirty="0"/>
              <a:t>благоприятному разрешению</a:t>
            </a:r>
            <a:r>
              <a:rPr lang="ru-RU" sz="2200" dirty="0"/>
              <a:t> кризиса;</a:t>
            </a:r>
          </a:p>
          <a:p>
            <a:pPr algn="just">
              <a:buFont typeface="Arial" panose="020B0604020202020204" pitchFamily="34" charset="0"/>
              <a:buChar char="•"/>
            </a:pPr>
            <a:r>
              <a:rPr lang="ru-RU" sz="2200" dirty="0"/>
              <a:t>признаков, предсказывающих </a:t>
            </a:r>
            <a:r>
              <a:rPr lang="ru-RU" sz="2200" i="1" dirty="0"/>
              <a:t>неблагоприятный исход</a:t>
            </a:r>
            <a:r>
              <a:rPr lang="ru-RU" sz="2200" dirty="0"/>
              <a:t> (дезадаптацию, травматизацию).</a:t>
            </a:r>
          </a:p>
          <a:p>
            <a:pPr algn="just">
              <a:buNone/>
            </a:pPr>
            <a:r>
              <a:rPr lang="ru-RU" sz="2200" dirty="0"/>
              <a:t>Кризисные состояния требуют комплексной оценки личности, поскольку под воздействием кризиса меняется весь психологический профиль человека, что усложняет различение исходных (</a:t>
            </a:r>
            <a:r>
              <a:rPr lang="ru-RU" sz="2200" dirty="0" err="1"/>
              <a:t>преморбидных</a:t>
            </a:r>
            <a:r>
              <a:rPr lang="ru-RU" sz="2200" dirty="0"/>
              <a:t>) и приобретённых характеристик.</a:t>
            </a:r>
          </a:p>
        </p:txBody>
      </p:sp>
    </p:spTree>
    <p:extLst>
      <p:ext uri="{BB962C8B-B14F-4D97-AF65-F5344CB8AC3E}">
        <p14:creationId xmlns:p14="http://schemas.microsoft.com/office/powerpoint/2010/main" val="98067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F47F3-F8EF-7F82-B917-E2E7EADC51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8BFB2BD-E91C-459D-3C77-E2F9B4AA1D50}"/>
              </a:ext>
            </a:extLst>
          </p:cNvPr>
          <p:cNvSpPr txBox="1"/>
          <p:nvPr/>
        </p:nvSpPr>
        <p:spPr>
          <a:xfrm>
            <a:off x="754038" y="569837"/>
            <a:ext cx="10764671" cy="769441"/>
          </a:xfrm>
          <a:prstGeom prst="rect">
            <a:avLst/>
          </a:prstGeom>
          <a:noFill/>
        </p:spPr>
        <p:txBody>
          <a:bodyPr wrap="square">
            <a:spAutoFit/>
          </a:bodyPr>
          <a:lstStyle/>
          <a:p>
            <a:r>
              <a:rPr lang="ru-RU" sz="2200" b="1" u="sng" dirty="0"/>
              <a:t>Психодиагностический инструментарий в психологии экстремальных и кризисных состояний</a:t>
            </a:r>
          </a:p>
        </p:txBody>
      </p:sp>
      <p:sp>
        <p:nvSpPr>
          <p:cNvPr id="5" name="TextBox 4">
            <a:extLst>
              <a:ext uri="{FF2B5EF4-FFF2-40B4-BE49-F238E27FC236}">
                <a16:creationId xmlns:a16="http://schemas.microsoft.com/office/drawing/2014/main" id="{34B70B60-1FB8-EAD7-83EB-9642D27072F3}"/>
              </a:ext>
            </a:extLst>
          </p:cNvPr>
          <p:cNvSpPr txBox="1"/>
          <p:nvPr/>
        </p:nvSpPr>
        <p:spPr>
          <a:xfrm>
            <a:off x="754038" y="1579182"/>
            <a:ext cx="9754738" cy="4708981"/>
          </a:xfrm>
          <a:prstGeom prst="rect">
            <a:avLst/>
          </a:prstGeom>
          <a:noFill/>
        </p:spPr>
        <p:txBody>
          <a:bodyPr wrap="square">
            <a:spAutoFit/>
          </a:bodyPr>
          <a:lstStyle/>
          <a:p>
            <a:pPr algn="just">
              <a:buNone/>
            </a:pPr>
            <a:r>
              <a:rPr lang="ru-RU" sz="2000" b="1" u="sng" dirty="0"/>
              <a:t>Основные задачи диагностики:</a:t>
            </a:r>
          </a:p>
          <a:p>
            <a:pPr algn="just">
              <a:buFont typeface="Arial" panose="020B0604020202020204" pitchFamily="34" charset="0"/>
              <a:buChar char="•"/>
            </a:pPr>
            <a:r>
              <a:rPr lang="ru-RU" sz="2000" dirty="0"/>
              <a:t>выявление уровня психического напряжения и признаков дистресса;</a:t>
            </a:r>
          </a:p>
          <a:p>
            <a:pPr algn="just">
              <a:buFont typeface="Arial" panose="020B0604020202020204" pitchFamily="34" charset="0"/>
              <a:buChar char="•"/>
            </a:pPr>
            <a:r>
              <a:rPr lang="ru-RU" sz="2000" dirty="0"/>
              <a:t>оценка психологической устойчивости и факторов личностного ресурса;</a:t>
            </a:r>
          </a:p>
          <a:p>
            <a:pPr algn="just">
              <a:buFont typeface="Arial" panose="020B0604020202020204" pitchFamily="34" charset="0"/>
              <a:buChar char="•"/>
            </a:pPr>
            <a:r>
              <a:rPr lang="ru-RU" sz="2000" dirty="0"/>
              <a:t>исследование механизмов совладания (копинг-стратегий);</a:t>
            </a:r>
          </a:p>
          <a:p>
            <a:pPr algn="just">
              <a:buFont typeface="Arial" panose="020B0604020202020204" pitchFamily="34" charset="0"/>
              <a:buChar char="•"/>
            </a:pPr>
            <a:r>
              <a:rPr lang="ru-RU" sz="2000" dirty="0"/>
              <a:t>определение психотравмирующих факторов и их субъективной значимости;</a:t>
            </a:r>
          </a:p>
          <a:p>
            <a:pPr algn="just">
              <a:buFont typeface="Arial" panose="020B0604020202020204" pitchFamily="34" charset="0"/>
              <a:buChar char="•"/>
            </a:pPr>
            <a:r>
              <a:rPr lang="ru-RU" sz="2000" dirty="0"/>
              <a:t>анализ изменений личности после травматического события;</a:t>
            </a:r>
          </a:p>
          <a:p>
            <a:pPr algn="just">
              <a:buFont typeface="Arial" panose="020B0604020202020204" pitchFamily="34" charset="0"/>
              <a:buChar char="•"/>
            </a:pPr>
            <a:r>
              <a:rPr lang="ru-RU" sz="2000" dirty="0"/>
              <a:t>оценка наличия диссоциативных и защитных реакций;</a:t>
            </a:r>
          </a:p>
          <a:p>
            <a:pPr algn="just">
              <a:buFont typeface="Arial" panose="020B0604020202020204" pitchFamily="34" charset="0"/>
              <a:buChar char="•"/>
            </a:pPr>
            <a:r>
              <a:rPr lang="ru-RU" sz="2000" dirty="0"/>
              <a:t>исследование картины мира, базовых убеждений, ценностей;</a:t>
            </a:r>
          </a:p>
          <a:p>
            <a:pPr algn="just">
              <a:buFont typeface="Arial" panose="020B0604020202020204" pitchFamily="34" charset="0"/>
              <a:buChar char="•"/>
            </a:pPr>
            <a:r>
              <a:rPr lang="ru-RU" sz="2000" dirty="0"/>
              <a:t>изучение Я-структуры, самоотношения и личностной интеграции.</a:t>
            </a:r>
          </a:p>
          <a:p>
            <a:pPr algn="just">
              <a:buNone/>
            </a:pPr>
            <a:r>
              <a:rPr lang="ru-RU" sz="2000" b="1" u="sng" dirty="0"/>
              <a:t>Почему важна диагностика?</a:t>
            </a:r>
          </a:p>
          <a:p>
            <a:pPr algn="just">
              <a:buNone/>
            </a:pPr>
            <a:r>
              <a:rPr lang="ru-RU" sz="2000" dirty="0"/>
              <a:t>Диагностика позволяет:</a:t>
            </a:r>
          </a:p>
          <a:p>
            <a:pPr algn="just">
              <a:buFont typeface="Arial" panose="020B0604020202020204" pitchFamily="34" charset="0"/>
              <a:buChar char="•"/>
            </a:pPr>
            <a:r>
              <a:rPr lang="ru-RU" sz="2000" dirty="0"/>
              <a:t>определить необходимость и срочность психологической помощи;</a:t>
            </a:r>
          </a:p>
          <a:p>
            <a:pPr algn="just">
              <a:buFont typeface="Arial" panose="020B0604020202020204" pitchFamily="34" charset="0"/>
              <a:buChar char="•"/>
            </a:pPr>
            <a:r>
              <a:rPr lang="ru-RU" sz="2000" dirty="0"/>
              <a:t>выбрать оптимальные методы кризисного вмешательства;</a:t>
            </a:r>
          </a:p>
          <a:p>
            <a:pPr algn="just">
              <a:buFont typeface="Arial" panose="020B0604020202020204" pitchFamily="34" charset="0"/>
              <a:buChar char="•"/>
            </a:pPr>
            <a:r>
              <a:rPr lang="ru-RU" sz="2000" dirty="0"/>
              <a:t>оценить риски (например, ПТСР, дезадаптации, суицидального поведения);</a:t>
            </a:r>
          </a:p>
          <a:p>
            <a:pPr algn="just">
              <a:buFont typeface="Arial" panose="020B0604020202020204" pitchFamily="34" charset="0"/>
              <a:buChar char="•"/>
            </a:pPr>
            <a:r>
              <a:rPr lang="ru-RU" sz="2000" dirty="0"/>
              <a:t>контролировать динамику восстановления.</a:t>
            </a:r>
          </a:p>
        </p:txBody>
      </p:sp>
    </p:spTree>
    <p:extLst>
      <p:ext uri="{BB962C8B-B14F-4D97-AF65-F5344CB8AC3E}">
        <p14:creationId xmlns:p14="http://schemas.microsoft.com/office/powerpoint/2010/main" val="793549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1D31F-6EC3-98D2-EEB1-23092A6BE21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9DA4252-134F-2E97-BFB5-4E746C2680EB}"/>
              </a:ext>
            </a:extLst>
          </p:cNvPr>
          <p:cNvSpPr txBox="1"/>
          <p:nvPr/>
        </p:nvSpPr>
        <p:spPr>
          <a:xfrm>
            <a:off x="590835" y="151179"/>
            <a:ext cx="10710080" cy="6555641"/>
          </a:xfrm>
          <a:prstGeom prst="rect">
            <a:avLst/>
          </a:prstGeom>
          <a:noFill/>
        </p:spPr>
        <p:txBody>
          <a:bodyPr wrap="square">
            <a:spAutoFit/>
          </a:bodyPr>
          <a:lstStyle/>
          <a:p>
            <a:pPr algn="just">
              <a:buNone/>
            </a:pPr>
            <a:r>
              <a:rPr lang="ru-RU" sz="2200" b="1" u="sng" dirty="0" err="1"/>
              <a:t>Бихевиорально</a:t>
            </a:r>
            <a:r>
              <a:rPr lang="ru-RU" sz="2200" b="1" u="sng" dirty="0"/>
              <a:t>-когнитивная парадигма (стрессовая модель)</a:t>
            </a:r>
          </a:p>
          <a:p>
            <a:pPr algn="just">
              <a:buNone/>
            </a:pPr>
            <a:endParaRPr lang="ru-RU" dirty="0"/>
          </a:p>
          <a:p>
            <a:pPr algn="just">
              <a:buNone/>
            </a:pPr>
            <a:r>
              <a:rPr lang="ru-RU" sz="2000" dirty="0"/>
              <a:t>Экстремальное состояние понимается как </a:t>
            </a:r>
            <a:r>
              <a:rPr lang="ru-RU" sz="2000" b="1" dirty="0"/>
              <a:t>особо сильный стресс</a:t>
            </a:r>
            <a:r>
              <a:rPr lang="ru-RU" sz="2000" dirty="0"/>
              <a:t>, а кризис — как </a:t>
            </a:r>
            <a:r>
              <a:rPr lang="ru-RU" sz="2000" b="1" dirty="0"/>
              <a:t>пролонгированный </a:t>
            </a:r>
            <a:r>
              <a:rPr lang="ru-RU" sz="2000" b="1" dirty="0" err="1"/>
              <a:t>макростресс</a:t>
            </a:r>
            <a:r>
              <a:rPr lang="ru-RU" sz="2000" dirty="0"/>
              <a:t>.</a:t>
            </a:r>
          </a:p>
          <a:p>
            <a:pPr algn="just">
              <a:buNone/>
            </a:pPr>
            <a:r>
              <a:rPr lang="ru-RU" sz="2000" b="1" u="sng" dirty="0"/>
              <a:t>В центре внимания:</a:t>
            </a:r>
          </a:p>
          <a:p>
            <a:pPr algn="just">
              <a:buFont typeface="Arial" panose="020B0604020202020204" pitchFamily="34" charset="0"/>
              <a:buChar char="•"/>
            </a:pPr>
            <a:r>
              <a:rPr lang="ru-RU" sz="2000" dirty="0"/>
              <a:t>дисбаланс между требованиями среды и ресурсами человека;</a:t>
            </a:r>
          </a:p>
          <a:p>
            <a:pPr algn="just">
              <a:buFont typeface="Arial" panose="020B0604020202020204" pitchFamily="34" charset="0"/>
              <a:buChar char="•"/>
            </a:pPr>
            <a:r>
              <a:rPr lang="ru-RU" sz="2000" dirty="0"/>
              <a:t>субъективная оценка угрозы;</a:t>
            </a:r>
          </a:p>
          <a:p>
            <a:pPr algn="just">
              <a:buFont typeface="Arial" panose="020B0604020202020204" pitchFamily="34" charset="0"/>
              <a:buChar char="•"/>
            </a:pPr>
            <a:r>
              <a:rPr lang="ru-RU" sz="2000" dirty="0"/>
              <a:t>реакции преодоления (копинг);</a:t>
            </a:r>
          </a:p>
          <a:p>
            <a:pPr algn="just">
              <a:buFont typeface="Arial" panose="020B0604020202020204" pitchFamily="34" charset="0"/>
              <a:buChar char="•"/>
            </a:pPr>
            <a:r>
              <a:rPr lang="ru-RU" sz="2000" dirty="0"/>
              <a:t>физиологические и психологические проявления напряжения.</a:t>
            </a:r>
          </a:p>
          <a:p>
            <a:pPr algn="just">
              <a:buNone/>
            </a:pPr>
            <a:r>
              <a:rPr lang="ru-RU" sz="2000" b="1" u="sng" dirty="0"/>
              <a:t>Диагностируемые параметры:</a:t>
            </a:r>
          </a:p>
          <a:p>
            <a:pPr algn="just">
              <a:buFont typeface="Arial" panose="020B0604020202020204" pitchFamily="34" charset="0"/>
              <a:buChar char="•"/>
            </a:pPr>
            <a:r>
              <a:rPr lang="ru-RU" sz="2000" b="1" dirty="0"/>
              <a:t>уровень тревожности и стресса</a:t>
            </a:r>
            <a:r>
              <a:rPr lang="ru-RU" sz="2000" dirty="0"/>
              <a:t>;</a:t>
            </a:r>
          </a:p>
          <a:p>
            <a:pPr algn="just">
              <a:buFont typeface="Arial" panose="020B0604020202020204" pitchFamily="34" charset="0"/>
              <a:buChar char="•"/>
            </a:pPr>
            <a:r>
              <a:rPr lang="ru-RU" sz="2000" b="1" dirty="0"/>
              <a:t>острые эмоциональные реакции</a:t>
            </a:r>
            <a:r>
              <a:rPr lang="ru-RU" sz="2000" dirty="0"/>
              <a:t>;</a:t>
            </a:r>
          </a:p>
          <a:p>
            <a:pPr algn="just">
              <a:buFont typeface="Arial" panose="020B0604020202020204" pitchFamily="34" charset="0"/>
              <a:buChar char="•"/>
            </a:pPr>
            <a:r>
              <a:rPr lang="ru-RU" sz="2000" b="1" dirty="0"/>
              <a:t>копинг-стратегии</a:t>
            </a:r>
            <a:r>
              <a:rPr lang="ru-RU" sz="2000" dirty="0"/>
              <a:t>;</a:t>
            </a:r>
          </a:p>
          <a:p>
            <a:pPr algn="just">
              <a:buFont typeface="Arial" panose="020B0604020202020204" pitchFamily="34" charset="0"/>
              <a:buChar char="•"/>
            </a:pPr>
            <a:r>
              <a:rPr lang="ru-RU" sz="2000" b="1" dirty="0"/>
              <a:t>стрессоустойчивость и индивидуальные ресурсы</a:t>
            </a:r>
            <a:r>
              <a:rPr lang="ru-RU" sz="2000" dirty="0"/>
              <a:t>;</a:t>
            </a:r>
          </a:p>
          <a:p>
            <a:pPr algn="just">
              <a:buFont typeface="Arial" panose="020B0604020202020204" pitchFamily="34" charset="0"/>
              <a:buChar char="•"/>
            </a:pPr>
            <a:r>
              <a:rPr lang="ru-RU" sz="2000" b="1" dirty="0"/>
              <a:t>жизненные события и их субъективная </a:t>
            </a:r>
            <a:r>
              <a:rPr lang="ru-RU" sz="2000" b="1" dirty="0" err="1"/>
              <a:t>стрессогенность</a:t>
            </a:r>
            <a:r>
              <a:rPr lang="ru-RU" sz="2000" dirty="0"/>
              <a:t>.</a:t>
            </a:r>
          </a:p>
          <a:p>
            <a:pPr algn="just">
              <a:buNone/>
            </a:pPr>
            <a:r>
              <a:rPr lang="ru-RU" sz="2000" b="1" u="sng" dirty="0"/>
              <a:t>Дополнительные пояснения:</a:t>
            </a:r>
          </a:p>
          <a:p>
            <a:pPr algn="just">
              <a:buFont typeface="Arial" panose="020B0604020202020204" pitchFamily="34" charset="0"/>
              <a:buChar char="•"/>
            </a:pPr>
            <a:r>
              <a:rPr lang="ru-RU" sz="2000" dirty="0"/>
              <a:t>Важное преимущество когнитивного подхода — использование </a:t>
            </a:r>
            <a:r>
              <a:rPr lang="ru-RU" sz="2000" b="1" dirty="0"/>
              <a:t>быстрых, стандартизированных, структурированных методов</a:t>
            </a:r>
            <a:r>
              <a:rPr lang="ru-RU" sz="2000" dirty="0"/>
              <a:t>, что удобно для массовых обследований и экстренной диагностики.</a:t>
            </a:r>
          </a:p>
          <a:p>
            <a:pPr algn="just">
              <a:buFont typeface="Arial" panose="020B0604020202020204" pitchFamily="34" charset="0"/>
              <a:buChar char="•"/>
            </a:pPr>
            <a:r>
              <a:rPr lang="ru-RU" sz="2000" dirty="0"/>
              <a:t>Многие методики позволяют отслеживать </a:t>
            </a:r>
            <a:r>
              <a:rPr lang="ru-RU" sz="2000" b="1" dirty="0"/>
              <a:t>динамику</a:t>
            </a:r>
            <a:r>
              <a:rPr lang="ru-RU" sz="2000" dirty="0"/>
              <a:t> и повторно применять тесты после вмешательства.</a:t>
            </a:r>
          </a:p>
        </p:txBody>
      </p:sp>
    </p:spTree>
    <p:extLst>
      <p:ext uri="{BB962C8B-B14F-4D97-AF65-F5344CB8AC3E}">
        <p14:creationId xmlns:p14="http://schemas.microsoft.com/office/powerpoint/2010/main" val="277284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630F-E517-5946-B891-FE5828BE22F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F3F19F7-0E26-F1B7-64D7-EFB1983B688E}"/>
              </a:ext>
            </a:extLst>
          </p:cNvPr>
          <p:cNvSpPr txBox="1"/>
          <p:nvPr/>
        </p:nvSpPr>
        <p:spPr>
          <a:xfrm>
            <a:off x="644856" y="380832"/>
            <a:ext cx="11119514" cy="5940088"/>
          </a:xfrm>
          <a:prstGeom prst="rect">
            <a:avLst/>
          </a:prstGeom>
          <a:noFill/>
        </p:spPr>
        <p:txBody>
          <a:bodyPr wrap="square">
            <a:spAutoFit/>
          </a:bodyPr>
          <a:lstStyle/>
          <a:p>
            <a:pPr algn="just"/>
            <a:r>
              <a:rPr lang="ru-RU" sz="1900" dirty="0"/>
              <a:t>    В соответствии с  психологическими позициями и  ориентирами исследований этого направления можно выделить и  различные психодиагностические задачи, а также методы, позволяющие их решать.</a:t>
            </a:r>
          </a:p>
          <a:p>
            <a:pPr algn="just"/>
            <a:r>
              <a:rPr lang="ru-RU" sz="1900" dirty="0"/>
              <a:t>Решение психодиагностических задач определения реакций на оказанное воздействие осуществляется с помощью методов, традиционно в специальной литературе обозначаемых как направленные на оценку стрессовых состояний:</a:t>
            </a:r>
          </a:p>
          <a:p>
            <a:pPr algn="just"/>
            <a:r>
              <a:rPr lang="ru-RU" sz="1900" dirty="0"/>
              <a:t>• </a:t>
            </a:r>
            <a:r>
              <a:rPr lang="ru-RU" sz="1900" b="1" dirty="0"/>
              <a:t>шкала реактивной (ситуативной) и  личностной тревожности </a:t>
            </a:r>
            <a:r>
              <a:rPr lang="ru-RU" sz="1900" dirty="0"/>
              <a:t>(</a:t>
            </a:r>
            <a:r>
              <a:rPr lang="ru-RU" sz="1900" dirty="0" err="1"/>
              <a:t>Spielberger</a:t>
            </a:r>
            <a:r>
              <a:rPr lang="ru-RU" sz="1900" dirty="0"/>
              <a:t> </a:t>
            </a:r>
            <a:r>
              <a:rPr lang="ru-RU" sz="1900" dirty="0" err="1"/>
              <a:t>Ch</a:t>
            </a:r>
            <a:r>
              <a:rPr lang="ru-RU" sz="1900" dirty="0"/>
              <a:t>. D., 1973, адаптирована Ю. Л. Ханиным (1976));</a:t>
            </a:r>
          </a:p>
          <a:p>
            <a:pPr algn="just"/>
            <a:r>
              <a:rPr lang="ru-RU" sz="1900" dirty="0"/>
              <a:t>• </a:t>
            </a:r>
            <a:r>
              <a:rPr lang="ru-RU" sz="1900" b="1" dirty="0"/>
              <a:t>методика «Шкала психологического стресса PSM-25» </a:t>
            </a:r>
            <a:r>
              <a:rPr lang="ru-RU" sz="1900" dirty="0"/>
              <a:t>(</a:t>
            </a:r>
            <a:r>
              <a:rPr lang="ru-RU" sz="1900" dirty="0" err="1"/>
              <a:t>Lemyre</a:t>
            </a:r>
            <a:r>
              <a:rPr lang="ru-RU" sz="1900" dirty="0"/>
              <a:t> L., </a:t>
            </a:r>
            <a:r>
              <a:rPr lang="ru-RU" sz="1900" dirty="0" err="1"/>
              <a:t>Tessier</a:t>
            </a:r>
            <a:r>
              <a:rPr lang="ru-RU" sz="1900" dirty="0"/>
              <a:t> R.,</a:t>
            </a:r>
          </a:p>
          <a:p>
            <a:pPr algn="just"/>
            <a:r>
              <a:rPr lang="ru-RU" sz="1900" dirty="0" err="1"/>
              <a:t>Fillion</a:t>
            </a:r>
            <a:r>
              <a:rPr lang="ru-RU" sz="1900" dirty="0"/>
              <a:t> L., 1991) в адаптации Н. Е. Водопьяновой (2009);</a:t>
            </a:r>
          </a:p>
          <a:p>
            <a:pPr algn="just"/>
            <a:r>
              <a:rPr lang="ru-RU" sz="1900" dirty="0"/>
              <a:t>• </a:t>
            </a:r>
            <a:r>
              <a:rPr lang="ru-RU" sz="1900" b="1" dirty="0"/>
              <a:t>методика «Оценка нервно-психического напряжения» </a:t>
            </a:r>
            <a:r>
              <a:rPr lang="ru-RU" sz="1900" dirty="0"/>
              <a:t>(Немчин Т. А., 1981);</a:t>
            </a:r>
          </a:p>
          <a:p>
            <a:pPr algn="just"/>
            <a:r>
              <a:rPr lang="ru-RU" sz="1900" dirty="0"/>
              <a:t>• </a:t>
            </a:r>
            <a:r>
              <a:rPr lang="ru-RU" sz="1900" b="1" dirty="0"/>
              <a:t>опросник «Актуальное состояние» </a:t>
            </a:r>
            <a:r>
              <a:rPr lang="ru-RU" sz="1900" dirty="0"/>
              <a:t>(Куликов Л. В., 1997);</a:t>
            </a:r>
          </a:p>
          <a:p>
            <a:pPr algn="just"/>
            <a:r>
              <a:rPr lang="ru-RU" sz="1900" dirty="0"/>
              <a:t>• </a:t>
            </a:r>
            <a:r>
              <a:rPr lang="ru-RU" sz="1900" b="1" dirty="0"/>
              <a:t>методика определения доминирующего состояния </a:t>
            </a:r>
            <a:r>
              <a:rPr lang="ru-RU" sz="1900" dirty="0"/>
              <a:t>(Куликов Л. В., 2003);</a:t>
            </a:r>
          </a:p>
          <a:p>
            <a:pPr algn="just"/>
            <a:r>
              <a:rPr lang="ru-RU" sz="1900" dirty="0"/>
              <a:t>• </a:t>
            </a:r>
            <a:r>
              <a:rPr lang="ru-RU" sz="1900" b="1" dirty="0"/>
              <a:t>личностная шкала проявлений тревоги </a:t>
            </a:r>
            <a:r>
              <a:rPr lang="ru-RU" sz="1900" dirty="0"/>
              <a:t>(</a:t>
            </a:r>
            <a:r>
              <a:rPr lang="ru-RU" sz="1900" dirty="0" err="1"/>
              <a:t>Taylor</a:t>
            </a:r>
            <a:r>
              <a:rPr lang="ru-RU" sz="1900" dirty="0"/>
              <a:t> J., 1953), адаптирована</a:t>
            </a:r>
          </a:p>
          <a:p>
            <a:pPr algn="just"/>
            <a:r>
              <a:rPr lang="ru-RU" sz="1900" dirty="0"/>
              <a:t>Т. А. Немчиным (Немчин Т. А., 1983);</a:t>
            </a:r>
          </a:p>
          <a:p>
            <a:pPr algn="just"/>
            <a:r>
              <a:rPr lang="ru-RU" sz="1900" dirty="0"/>
              <a:t>• </a:t>
            </a:r>
            <a:r>
              <a:rPr lang="ru-RU" sz="1900" b="1" dirty="0"/>
              <a:t>опросник «Утомление — </a:t>
            </a:r>
            <a:r>
              <a:rPr lang="ru-RU" sz="1900" b="1" dirty="0" err="1"/>
              <a:t>монотония</a:t>
            </a:r>
            <a:r>
              <a:rPr lang="ru-RU" sz="1900" b="1" dirty="0"/>
              <a:t> — пресыщение — стресс» </a:t>
            </a:r>
            <a:r>
              <a:rPr lang="ru-RU" sz="1900" dirty="0"/>
              <a:t>(версия немецкого опросника BMS II, адаптированная А. Б. Леоновой (1984)) и ряд других методов ( Агарков В. А., Тарабрина Н. В., 1998; 1999).</a:t>
            </a:r>
          </a:p>
          <a:p>
            <a:pPr algn="just"/>
            <a:r>
              <a:rPr lang="ru-RU" sz="1900" dirty="0"/>
              <a:t>    Для решения задачи исследования стимулов, которые могут оказаться экстремальными, используют опросные листы по определению гипотетической стрессовой силы. К  таким методам относится довольно широко используемая </a:t>
            </a:r>
            <a:r>
              <a:rPr lang="ru-RU" sz="1900" b="1" dirty="0"/>
              <a:t>«Шкала жизненных событий» </a:t>
            </a:r>
            <a:r>
              <a:rPr lang="ru-RU" sz="1900" dirty="0"/>
              <a:t>Т. Холмса и  Р. Райха (</a:t>
            </a:r>
            <a:r>
              <a:rPr lang="ru-RU" sz="1900" dirty="0" err="1"/>
              <a:t>Holmes</a:t>
            </a:r>
            <a:r>
              <a:rPr lang="ru-RU" sz="1900" dirty="0"/>
              <a:t>  T. H., </a:t>
            </a:r>
            <a:r>
              <a:rPr lang="ru-RU" sz="1900" dirty="0" err="1"/>
              <a:t>Rahe</a:t>
            </a:r>
            <a:r>
              <a:rPr lang="ru-RU" sz="1900" dirty="0"/>
              <a:t>  R. H., 1967). </a:t>
            </a:r>
          </a:p>
        </p:txBody>
      </p:sp>
    </p:spTree>
    <p:extLst>
      <p:ext uri="{BB962C8B-B14F-4D97-AF65-F5344CB8AC3E}">
        <p14:creationId xmlns:p14="http://schemas.microsoft.com/office/powerpoint/2010/main" val="2534967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F78B7-3766-08BF-E36D-2D84F577CEF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DA63752-9138-F137-ECEA-15C8D2A737D3}"/>
              </a:ext>
            </a:extLst>
          </p:cNvPr>
          <p:cNvSpPr txBox="1"/>
          <p:nvPr/>
        </p:nvSpPr>
        <p:spPr>
          <a:xfrm>
            <a:off x="856965" y="688034"/>
            <a:ext cx="10478069" cy="4708981"/>
          </a:xfrm>
          <a:prstGeom prst="rect">
            <a:avLst/>
          </a:prstGeom>
          <a:noFill/>
        </p:spPr>
        <p:txBody>
          <a:bodyPr wrap="square">
            <a:spAutoFit/>
          </a:bodyPr>
          <a:lstStyle/>
          <a:p>
            <a:pPr algn="just"/>
            <a:r>
              <a:rPr lang="ru-RU" sz="2000" dirty="0"/>
              <a:t>Задачу психодиагностики гипотетически экстремальных жизненных ситуаций в жизни человека решает также Life Experience </a:t>
            </a:r>
            <a:r>
              <a:rPr lang="ru-RU" sz="2000" dirty="0" err="1"/>
              <a:t>Questionnaire</a:t>
            </a:r>
            <a:r>
              <a:rPr lang="ru-RU" sz="2000" dirty="0"/>
              <a:t>, русскоязычная версия </a:t>
            </a:r>
            <a:r>
              <a:rPr lang="ru-RU" sz="2000" b="1" dirty="0"/>
              <a:t>«Опросника травматических состояний» </a:t>
            </a:r>
            <a:r>
              <a:rPr lang="ru-RU" sz="2000" dirty="0"/>
              <a:t>(Тарабрина Н. В, 2001)  — биографическая методика, позволяющая определить наличие травматического опыта и степень значимости его в жизни человека.</a:t>
            </a:r>
          </a:p>
          <a:p>
            <a:pPr algn="just"/>
            <a:r>
              <a:rPr lang="ru-RU" sz="2000" dirty="0"/>
              <a:t>В современных исследованиях когнитивно-поведенческого направления наиболее разработанными и  широко используемыми стали методы изучения копинг-стратегий.</a:t>
            </a:r>
          </a:p>
          <a:p>
            <a:pPr algn="just"/>
            <a:r>
              <a:rPr lang="ru-RU" sz="2000" b="1" dirty="0"/>
              <a:t>• «опросник для изучения копинг-поведения» </a:t>
            </a:r>
            <a:r>
              <a:rPr lang="ru-RU" sz="2000" dirty="0"/>
              <a:t>(</a:t>
            </a:r>
            <a:r>
              <a:rPr lang="ru-RU" sz="2000" dirty="0" err="1"/>
              <a:t>Heim</a:t>
            </a:r>
            <a:r>
              <a:rPr lang="ru-RU" sz="2000" dirty="0"/>
              <a:t>  E., 1988) адаптирован</a:t>
            </a:r>
          </a:p>
          <a:p>
            <a:pPr algn="just"/>
            <a:r>
              <a:rPr lang="ru-RU" sz="2000" dirty="0"/>
              <a:t>(</a:t>
            </a:r>
            <a:r>
              <a:rPr lang="ru-RU" sz="2000" dirty="0" err="1"/>
              <a:t>Карвасарский</a:t>
            </a:r>
            <a:r>
              <a:rPr lang="ru-RU" sz="2000" dirty="0"/>
              <a:t> Б. Д. с </a:t>
            </a:r>
            <a:r>
              <a:rPr lang="ru-RU" sz="2000" dirty="0" err="1"/>
              <a:t>соавт</a:t>
            </a:r>
            <a:r>
              <a:rPr lang="ru-RU" sz="2000" dirty="0"/>
              <a:t>., 1999);</a:t>
            </a:r>
          </a:p>
          <a:p>
            <a:pPr algn="just"/>
            <a:r>
              <a:rPr lang="ru-RU" sz="2000" dirty="0"/>
              <a:t>• </a:t>
            </a:r>
            <a:r>
              <a:rPr lang="ru-RU" sz="2000" b="1" dirty="0"/>
              <a:t>опросник «Индикатор стратегий преодоления стресса» </a:t>
            </a:r>
            <a:r>
              <a:rPr lang="ru-RU" sz="2000" dirty="0"/>
              <a:t>(«The </a:t>
            </a:r>
            <a:r>
              <a:rPr lang="ru-RU" sz="2000" dirty="0" err="1"/>
              <a:t>Coping</a:t>
            </a:r>
            <a:r>
              <a:rPr lang="ru-RU" sz="2000" dirty="0"/>
              <a:t> Strategy</a:t>
            </a:r>
          </a:p>
          <a:p>
            <a:pPr algn="just"/>
            <a:r>
              <a:rPr lang="ru-RU" sz="2000" dirty="0" err="1"/>
              <a:t>Indicators</a:t>
            </a:r>
            <a:r>
              <a:rPr lang="ru-RU" sz="2000" dirty="0"/>
              <a:t>», CSI, </a:t>
            </a:r>
            <a:r>
              <a:rPr lang="ru-RU" sz="2000" dirty="0" err="1"/>
              <a:t>Amirkhan</a:t>
            </a:r>
            <a:r>
              <a:rPr lang="ru-RU" sz="2000" dirty="0"/>
              <a:t> J. H., 1990), адаптированный Н. А. Сирота (Сирота Н. А., 1994) и  В. М. </a:t>
            </a:r>
            <a:r>
              <a:rPr lang="ru-RU" sz="2000" dirty="0" err="1"/>
              <a:t>Ялтонским</a:t>
            </a:r>
            <a:r>
              <a:rPr lang="ru-RU" sz="2000" dirty="0"/>
              <a:t> (</a:t>
            </a:r>
            <a:r>
              <a:rPr lang="ru-RU" sz="2000" dirty="0" err="1"/>
              <a:t>Ялтонский</a:t>
            </a:r>
            <a:r>
              <a:rPr lang="ru-RU" sz="2000" dirty="0"/>
              <a:t> В. М., 1995);</a:t>
            </a:r>
          </a:p>
          <a:p>
            <a:pPr algn="just"/>
            <a:r>
              <a:rPr lang="ru-RU" sz="2000" dirty="0"/>
              <a:t>• </a:t>
            </a:r>
            <a:r>
              <a:rPr lang="ru-RU" sz="2000" b="1" dirty="0"/>
              <a:t>опросник «Стратегии </a:t>
            </a:r>
            <a:r>
              <a:rPr lang="ru-RU" sz="2000" b="1" dirty="0" err="1"/>
              <a:t>совладающего</a:t>
            </a:r>
            <a:r>
              <a:rPr lang="ru-RU" sz="2000" b="1" dirty="0"/>
              <a:t> поведения»  </a:t>
            </a:r>
            <a:r>
              <a:rPr lang="ru-RU" sz="2000" dirty="0"/>
              <a:t>— ССП, </a:t>
            </a:r>
            <a:r>
              <a:rPr lang="ru-RU" sz="2000" dirty="0" err="1"/>
              <a:t>Ways</a:t>
            </a:r>
            <a:r>
              <a:rPr lang="ru-RU" sz="2000" dirty="0"/>
              <a:t> </a:t>
            </a:r>
            <a:r>
              <a:rPr lang="ru-RU" sz="2000" dirty="0" err="1"/>
              <a:t>of</a:t>
            </a:r>
            <a:r>
              <a:rPr lang="ru-RU" sz="2000" dirty="0"/>
              <a:t> </a:t>
            </a:r>
            <a:r>
              <a:rPr lang="ru-RU" sz="2000" dirty="0" err="1"/>
              <a:t>Coping</a:t>
            </a:r>
            <a:endParaRPr lang="ru-RU" sz="2000" dirty="0"/>
          </a:p>
          <a:p>
            <a:pPr algn="just"/>
            <a:r>
              <a:rPr lang="ru-RU" sz="2000" dirty="0" err="1"/>
              <a:t>Questionaire</a:t>
            </a:r>
            <a:r>
              <a:rPr lang="ru-RU" sz="2000" dirty="0"/>
              <a:t> (</a:t>
            </a:r>
            <a:r>
              <a:rPr lang="ru-RU" sz="2000" dirty="0" err="1"/>
              <a:t>Folkman</a:t>
            </a:r>
            <a:r>
              <a:rPr lang="ru-RU" sz="2000" dirty="0"/>
              <a:t> S., </a:t>
            </a:r>
            <a:r>
              <a:rPr lang="ru-RU" sz="2000" dirty="0" err="1"/>
              <a:t>Lazarus</a:t>
            </a:r>
            <a:r>
              <a:rPr lang="ru-RU" sz="2000" dirty="0"/>
              <a:t> R. S., 1988), адаптированный и стандартизованный на отечественной выборке (Вассерман Л. И. с </a:t>
            </a:r>
            <a:r>
              <a:rPr lang="ru-RU" sz="2000" dirty="0" err="1"/>
              <a:t>соавт</a:t>
            </a:r>
            <a:r>
              <a:rPr lang="ru-RU" sz="2000" dirty="0"/>
              <a:t>., 2009).</a:t>
            </a:r>
          </a:p>
        </p:txBody>
      </p:sp>
    </p:spTree>
    <p:extLst>
      <p:ext uri="{BB962C8B-B14F-4D97-AF65-F5344CB8AC3E}">
        <p14:creationId xmlns:p14="http://schemas.microsoft.com/office/powerpoint/2010/main" val="3765717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FD905-A817-945C-7C7D-57F4FEF88C0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5FEAF17-BAA9-16AC-91A1-26C366B36779}"/>
              </a:ext>
            </a:extLst>
          </p:cNvPr>
          <p:cNvSpPr txBox="1"/>
          <p:nvPr/>
        </p:nvSpPr>
        <p:spPr>
          <a:xfrm>
            <a:off x="262719" y="161333"/>
            <a:ext cx="11679072" cy="6894195"/>
          </a:xfrm>
          <a:prstGeom prst="rect">
            <a:avLst/>
          </a:prstGeom>
          <a:noFill/>
        </p:spPr>
        <p:txBody>
          <a:bodyPr wrap="square">
            <a:spAutoFit/>
          </a:bodyPr>
          <a:lstStyle/>
          <a:p>
            <a:pPr algn="just"/>
            <a:r>
              <a:rPr lang="ru-RU" sz="1700" dirty="0"/>
              <a:t>Вместе с тем наряду с копинговыми стратегиями авторы выделяют ряд психосоциальных, способствующих </a:t>
            </a:r>
            <a:r>
              <a:rPr lang="ru-RU" sz="1700" b="1" dirty="0"/>
              <a:t>стрессоустойчивости </a:t>
            </a:r>
            <a:r>
              <a:rPr lang="ru-RU" sz="1700" dirty="0"/>
              <a:t>факторов, относительно независимых от характеристик стрессовых ситуаций. К ним относят комплекс адаптивных индивидуально-типологических особенностей, таких как оптимизм, </a:t>
            </a:r>
            <a:r>
              <a:rPr lang="ru-RU" sz="1700" dirty="0" err="1"/>
              <a:t>интернальный</a:t>
            </a:r>
            <a:r>
              <a:rPr lang="ru-RU" sz="1700" dirty="0"/>
              <a:t> локус контроля, самооценка, а также социальная поддержка.</a:t>
            </a:r>
          </a:p>
          <a:p>
            <a:pPr algn="just"/>
            <a:r>
              <a:rPr lang="ru-RU" sz="1700" dirty="0"/>
              <a:t>Диагностика стрессоустойчивости и  индивидуально-психологических особенностей, влияющих на предрасположенность к  стрессу, осуществляется с  помощью следующих методик:</a:t>
            </a:r>
          </a:p>
          <a:p>
            <a:pPr algn="just"/>
            <a:r>
              <a:rPr lang="ru-RU" sz="1700" dirty="0"/>
              <a:t>• </a:t>
            </a:r>
            <a:r>
              <a:rPr lang="ru-RU" sz="1700" b="1" dirty="0"/>
              <a:t>методика определения нервно-психической устойчивости, риска дезадаптации в стрессе «Прогноз-2»</a:t>
            </a:r>
            <a:r>
              <a:rPr lang="ru-RU" sz="1700" dirty="0"/>
              <a:t> (Рыбников В. Ю., 1990);</a:t>
            </a:r>
          </a:p>
          <a:p>
            <a:pPr algn="just"/>
            <a:r>
              <a:rPr lang="ru-RU" sz="1700" dirty="0"/>
              <a:t>• </a:t>
            </a:r>
            <a:r>
              <a:rPr lang="ru-RU" sz="1700" b="1" dirty="0"/>
              <a:t>многоуровневый личностный опросник «Адаптивность»</a:t>
            </a:r>
            <a:r>
              <a:rPr lang="ru-RU" sz="1700" dirty="0"/>
              <a:t> (МЛО-АМ) А. Г. Маклакова, С. В. </a:t>
            </a:r>
            <a:r>
              <a:rPr lang="ru-RU" sz="1700" dirty="0" err="1"/>
              <a:t>Чермянина</a:t>
            </a:r>
            <a:r>
              <a:rPr lang="ru-RU" sz="1700" dirty="0"/>
              <a:t> (Практическая психодиагностика, 2001);</a:t>
            </a:r>
          </a:p>
          <a:p>
            <a:pPr algn="just"/>
            <a:r>
              <a:rPr lang="ru-RU" sz="1700" dirty="0"/>
              <a:t>• </a:t>
            </a:r>
            <a:r>
              <a:rPr lang="ru-RU" sz="1700" b="1" dirty="0"/>
              <a:t>перцептивная оценка типа стрессоустойчивости </a:t>
            </a:r>
            <a:r>
              <a:rPr lang="ru-RU" sz="1700" dirty="0"/>
              <a:t>— сокращенная методика определения поведения типа А (</a:t>
            </a:r>
            <a:r>
              <a:rPr lang="ru-RU" sz="1700" dirty="0" err="1"/>
              <a:t>Фетискин</a:t>
            </a:r>
            <a:r>
              <a:rPr lang="ru-RU" sz="1700" dirty="0"/>
              <a:t> Н. П., Козлов В. В., 2002);</a:t>
            </a:r>
          </a:p>
          <a:p>
            <a:pPr algn="just"/>
            <a:r>
              <a:rPr lang="ru-RU" sz="1700" dirty="0"/>
              <a:t>• </a:t>
            </a:r>
            <a:r>
              <a:rPr lang="ru-RU" sz="1700" b="1" dirty="0"/>
              <a:t>экспресс-диагностика склонности к немотивированной тревожности </a:t>
            </a:r>
            <a:r>
              <a:rPr lang="ru-RU" sz="1700" dirty="0"/>
              <a:t>(Бойко В. В., 1996);</a:t>
            </a:r>
          </a:p>
          <a:p>
            <a:pPr algn="just"/>
            <a:r>
              <a:rPr lang="ru-RU" sz="1700" dirty="0"/>
              <a:t>• </a:t>
            </a:r>
            <a:r>
              <a:rPr lang="ru-RU" sz="1700" b="1" dirty="0"/>
              <a:t>методика диагностики уровня социальной </a:t>
            </a:r>
            <a:r>
              <a:rPr lang="ru-RU" sz="1700" b="1" dirty="0" err="1"/>
              <a:t>фрустрированности</a:t>
            </a:r>
            <a:r>
              <a:rPr lang="ru-RU" sz="1700" b="1" dirty="0"/>
              <a:t> </a:t>
            </a:r>
            <a:r>
              <a:rPr lang="ru-RU" sz="1700" dirty="0"/>
              <a:t>(Вассерман Л. И., </a:t>
            </a:r>
            <a:r>
              <a:rPr lang="ru-RU" sz="1700" dirty="0" err="1"/>
              <a:t>Беребин</a:t>
            </a:r>
            <a:r>
              <a:rPr lang="ru-RU" sz="1700" dirty="0"/>
              <a:t> М. А., Иовлев Б. В., 2004);</a:t>
            </a:r>
          </a:p>
          <a:p>
            <a:pPr algn="just"/>
            <a:r>
              <a:rPr lang="ru-RU" sz="1700" dirty="0"/>
              <a:t>• </a:t>
            </a:r>
            <a:r>
              <a:rPr lang="ru-RU" sz="1700" b="1" dirty="0"/>
              <a:t>тест-опросник «Исследование субъективного контроля» </a:t>
            </a:r>
            <a:r>
              <a:rPr lang="ru-RU" sz="1700" dirty="0"/>
              <a:t>(</a:t>
            </a:r>
            <a:r>
              <a:rPr lang="ru-RU" sz="1700" dirty="0" err="1"/>
              <a:t>Rotter</a:t>
            </a:r>
            <a:r>
              <a:rPr lang="ru-RU" sz="1700" dirty="0"/>
              <a:t> J. B., 1954), адаптирована (</a:t>
            </a:r>
            <a:r>
              <a:rPr lang="ru-RU" sz="1700" dirty="0" err="1"/>
              <a:t>Бажин</a:t>
            </a:r>
            <a:r>
              <a:rPr lang="ru-RU" sz="1700" dirty="0"/>
              <a:t> Е. Ф. и др., 1984);</a:t>
            </a:r>
          </a:p>
          <a:p>
            <a:pPr algn="just"/>
            <a:r>
              <a:rPr lang="ru-RU" sz="1700" dirty="0"/>
              <a:t>• </a:t>
            </a:r>
            <a:r>
              <a:rPr lang="ru-RU" sz="1700" b="1" dirty="0"/>
              <a:t>экспресс-диагностика уровня самооценки </a:t>
            </a:r>
            <a:r>
              <a:rPr lang="ru-RU" sz="1700" dirty="0"/>
              <a:t>(</a:t>
            </a:r>
            <a:r>
              <a:rPr lang="ru-RU" sz="1700" dirty="0" err="1"/>
              <a:t>Фетискин</a:t>
            </a:r>
            <a:r>
              <a:rPr lang="ru-RU" sz="1700" dirty="0"/>
              <a:t> Н. П., Козлов В. В., Мануйлов Г. М., 2002);</a:t>
            </a:r>
          </a:p>
          <a:p>
            <a:pPr algn="just"/>
            <a:r>
              <a:rPr lang="ru-RU" sz="1700" dirty="0"/>
              <a:t>• </a:t>
            </a:r>
            <a:r>
              <a:rPr lang="ru-RU" sz="1700" b="1" dirty="0"/>
              <a:t>методика диагностики социально-психологической адаптации </a:t>
            </a:r>
            <a:r>
              <a:rPr lang="ru-RU" sz="1700" dirty="0"/>
              <a:t>(Роджерс К., Даймонд Р., 1954), адаптирована (Снегирева Т. В., 1987; </a:t>
            </a:r>
            <a:r>
              <a:rPr lang="ru-RU" sz="1700" dirty="0" err="1"/>
              <a:t>Осницкий</a:t>
            </a:r>
            <a:r>
              <a:rPr lang="ru-RU" sz="1700" dirty="0"/>
              <a:t> А. К., 1991);</a:t>
            </a:r>
          </a:p>
          <a:p>
            <a:pPr algn="just"/>
            <a:r>
              <a:rPr lang="ru-RU" sz="1700" dirty="0"/>
              <a:t>• </a:t>
            </a:r>
            <a:r>
              <a:rPr lang="ru-RU" sz="1700" b="1" dirty="0"/>
              <a:t>методика изучения временной перспективы Ф. </a:t>
            </a:r>
            <a:r>
              <a:rPr lang="ru-RU" sz="1700" b="1" dirty="0" err="1"/>
              <a:t>Зимбардо</a:t>
            </a:r>
            <a:r>
              <a:rPr lang="ru-RU" sz="1700" b="1" dirty="0"/>
              <a:t> </a:t>
            </a:r>
            <a:r>
              <a:rPr lang="ru-RU" sz="1700" dirty="0"/>
              <a:t>(</a:t>
            </a:r>
            <a:r>
              <a:rPr lang="ru-RU" sz="1700" dirty="0" err="1"/>
              <a:t>Zimbardo</a:t>
            </a:r>
            <a:r>
              <a:rPr lang="ru-RU" sz="1700" dirty="0"/>
              <a:t> Time </a:t>
            </a:r>
            <a:r>
              <a:rPr lang="ru-RU" sz="1700" dirty="0" err="1"/>
              <a:t>Perspective</a:t>
            </a:r>
            <a:r>
              <a:rPr lang="ru-RU" sz="1700" dirty="0"/>
              <a:t> </a:t>
            </a:r>
            <a:r>
              <a:rPr lang="ru-RU" sz="1700" dirty="0" err="1"/>
              <a:t>Inventory</a:t>
            </a:r>
            <a:r>
              <a:rPr lang="ru-RU" sz="1700" dirty="0"/>
              <a:t>: ZTPI, </a:t>
            </a:r>
            <a:r>
              <a:rPr lang="ru-RU" sz="1700" dirty="0" err="1"/>
              <a:t>Zimbardo</a:t>
            </a:r>
            <a:r>
              <a:rPr lang="ru-RU" sz="1700" dirty="0"/>
              <a:t>  P. G., </a:t>
            </a:r>
            <a:r>
              <a:rPr lang="ru-RU" sz="1700" dirty="0" err="1"/>
              <a:t>Boyd</a:t>
            </a:r>
            <a:r>
              <a:rPr lang="ru-RU" sz="1700" dirty="0"/>
              <a:t>  J. N., 1999), адаптирована А. Сырцовой, Е. Т. Соколовой, О. В. Митиной (Сырцова А., Соколова Е. Т.,</a:t>
            </a:r>
          </a:p>
          <a:p>
            <a:pPr algn="just"/>
            <a:r>
              <a:rPr lang="ru-RU" sz="1700" dirty="0"/>
              <a:t>Митина О. В., 2007).</a:t>
            </a:r>
          </a:p>
          <a:p>
            <a:pPr algn="just"/>
            <a:r>
              <a:rPr lang="ru-RU" sz="1700" dirty="0"/>
              <a:t>В последние десятилетия в  рамках когнитивного подхода распространение получила теоретическая модель, согласно которой основополагающей причиной психических нарушений, возникающих вследствие психотравмы, является разрушение базовых убеждений — картины мира человека. Психодиагностической мишенью для</a:t>
            </a:r>
          </a:p>
          <a:p>
            <a:pPr algn="just"/>
            <a:r>
              <a:rPr lang="ru-RU" sz="1700" dirty="0"/>
              <a:t>исследований в рамках этой парадигмы оказывается изучение представлений человека о мире и о себе в этом мире. </a:t>
            </a:r>
          </a:p>
        </p:txBody>
      </p:sp>
    </p:spTree>
    <p:extLst>
      <p:ext uri="{BB962C8B-B14F-4D97-AF65-F5344CB8AC3E}">
        <p14:creationId xmlns:p14="http://schemas.microsoft.com/office/powerpoint/2010/main" val="2256345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6" name="Rectangle 4115">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8" name="Заголовок 1"/>
          <p:cNvSpPr>
            <a:spLocks noGrp="1"/>
          </p:cNvSpPr>
          <p:nvPr>
            <p:ph type="title"/>
          </p:nvPr>
        </p:nvSpPr>
        <p:spPr>
          <a:xfrm>
            <a:off x="1058985" y="314817"/>
            <a:ext cx="6331165" cy="844996"/>
          </a:xfrm>
        </p:spPr>
        <p:txBody>
          <a:bodyPr vert="horz" lIns="91440" tIns="45720" rIns="91440" bIns="45720" rtlCol="0" anchor="b">
            <a:normAutofit fontScale="90000"/>
          </a:bodyPr>
          <a:lstStyle/>
          <a:p>
            <a:r>
              <a:rPr lang="en-US" altLang="ru-RU" sz="3500" b="1" i="1" dirty="0" err="1">
                <a:effectLst>
                  <a:outerShdw blurRad="38100" dist="38100" dir="2700000" algn="tl">
                    <a:srgbClr val="000000">
                      <a:alpha val="43137"/>
                    </a:srgbClr>
                  </a:outerShdw>
                </a:effectLst>
              </a:rPr>
              <a:t>Рекомендуемая</a:t>
            </a:r>
            <a:r>
              <a:rPr lang="en-US" altLang="ru-RU" sz="3500" b="1" i="1" dirty="0">
                <a:effectLst>
                  <a:outerShdw blurRad="38100" dist="38100" dir="2700000" algn="tl">
                    <a:srgbClr val="000000">
                      <a:alpha val="43137"/>
                    </a:srgbClr>
                  </a:outerShdw>
                </a:effectLst>
              </a:rPr>
              <a:t> </a:t>
            </a:r>
            <a:r>
              <a:rPr lang="en-US" altLang="ru-RU" sz="3500" b="1" i="1" dirty="0" err="1">
                <a:effectLst>
                  <a:outerShdw blurRad="38100" dist="38100" dir="2700000" algn="tl">
                    <a:srgbClr val="000000">
                      <a:alpha val="43137"/>
                    </a:srgbClr>
                  </a:outerShdw>
                </a:effectLst>
              </a:rPr>
              <a:t>литература</a:t>
            </a:r>
            <a:r>
              <a:rPr lang="en-US" altLang="ru-RU" sz="3500" b="1" i="1" dirty="0">
                <a:effectLst>
                  <a:outerShdw blurRad="38100" dist="38100" dir="2700000" algn="tl">
                    <a:srgbClr val="000000">
                      <a:alpha val="43137"/>
                    </a:srgbClr>
                  </a:outerShdw>
                </a:effectLst>
              </a:rPr>
              <a:t>:</a:t>
            </a:r>
            <a:br>
              <a:rPr lang="en-US" altLang="ru-RU" sz="3500" dirty="0"/>
            </a:br>
            <a:endParaRPr lang="en-US" altLang="ru-RU" sz="3500" dirty="0"/>
          </a:p>
        </p:txBody>
      </p:sp>
      <p:cxnSp>
        <p:nvCxnSpPr>
          <p:cNvPr id="4118" name="!!Straight Connector">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pic>
        <p:nvPicPr>
          <p:cNvPr id="4101" name="Содержимое 4" descr="http://www.psy-files.ru/templates/school/images/books.jpg"/>
          <p:cNvPicPr>
            <a:picLocks noGrp="1"/>
          </p:cNvPicPr>
          <p:nvPr>
            <p:ph idx="1"/>
          </p:nvPr>
        </p:nvPicPr>
        <p:blipFill>
          <a:blip r:embed="rId2">
            <a:extLst>
              <a:ext uri="{28A0092B-C50C-407E-A947-70E740481C1C}">
                <a14:useLocalDpi xmlns:a14="http://schemas.microsoft.com/office/drawing/2010/main" val="0"/>
              </a:ext>
            </a:extLst>
          </a:blip>
          <a:srcRect l="3987" r="16569" b="1"/>
          <a:stretch>
            <a:fillRect/>
          </a:stretch>
        </p:blipFill>
        <p:spPr>
          <a:xfrm>
            <a:off x="7559170" y="1849531"/>
            <a:ext cx="4253312" cy="3889736"/>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p:spPr>
      </p:pic>
      <p:sp>
        <p:nvSpPr>
          <p:cNvPr id="4099" name="Содержимое 2"/>
          <p:cNvSpPr>
            <a:spLocks noGrp="1"/>
          </p:cNvSpPr>
          <p:nvPr>
            <p:ph idx="1"/>
          </p:nvPr>
        </p:nvSpPr>
        <p:spPr>
          <a:xfrm>
            <a:off x="55813" y="967879"/>
            <a:ext cx="9298050" cy="3889736"/>
          </a:xfrm>
        </p:spPr>
        <p:txBody>
          <a:bodyPr vert="horz" lIns="91440" tIns="45720" rIns="91440" bIns="45720" rtlCol="0" anchor="t">
            <a:noAutofit/>
          </a:bodyPr>
          <a:lstStyle/>
          <a:p>
            <a:pPr lvl="0">
              <a:spcBef>
                <a:spcPts val="0"/>
              </a:spcBef>
              <a:spcAft>
                <a:spcPts val="600"/>
              </a:spcAft>
            </a:pPr>
            <a:r>
              <a:rPr lang="en-US" sz="1300" b="1" dirty="0" err="1">
                <a:solidFill>
                  <a:schemeClr val="tx1">
                    <a:alpha val="80000"/>
                  </a:schemeClr>
                </a:solidFill>
              </a:rPr>
              <a:t>Бердибаева</a:t>
            </a:r>
            <a:r>
              <a:rPr lang="en-US" sz="1300" b="1" dirty="0">
                <a:solidFill>
                  <a:schemeClr val="tx1">
                    <a:alpha val="80000"/>
                  </a:schemeClr>
                </a:solidFill>
              </a:rPr>
              <a:t> С.К. </a:t>
            </a:r>
            <a:r>
              <a:rPr lang="en-US" sz="1300" b="1" dirty="0" err="1">
                <a:solidFill>
                  <a:schemeClr val="tx1">
                    <a:alpha val="80000"/>
                  </a:schemeClr>
                </a:solidFill>
              </a:rPr>
              <a:t>Түлға</a:t>
            </a:r>
            <a:r>
              <a:rPr lang="en-US" sz="1300" b="1" dirty="0">
                <a:solidFill>
                  <a:schemeClr val="tx1">
                    <a:alpha val="80000"/>
                  </a:schemeClr>
                </a:solidFill>
              </a:rPr>
              <a:t> </a:t>
            </a:r>
            <a:r>
              <a:rPr lang="en-US" sz="1300" b="1" dirty="0" err="1">
                <a:solidFill>
                  <a:schemeClr val="tx1">
                    <a:alpha val="80000"/>
                  </a:schemeClr>
                </a:solidFill>
              </a:rPr>
              <a:t>психологиясы</a:t>
            </a:r>
            <a:r>
              <a:rPr lang="en-US" sz="1300" b="1" dirty="0">
                <a:solidFill>
                  <a:schemeClr val="tx1">
                    <a:alpha val="80000"/>
                  </a:schemeClr>
                </a:solidFill>
              </a:rPr>
              <a:t>: </a:t>
            </a:r>
            <a:r>
              <a:rPr lang="en-US" sz="1300" b="1" dirty="0" err="1">
                <a:solidFill>
                  <a:schemeClr val="tx1">
                    <a:alpha val="80000"/>
                  </a:schemeClr>
                </a:solidFill>
              </a:rPr>
              <a:t>учебное</a:t>
            </a:r>
            <a:r>
              <a:rPr lang="en-US" sz="1300" b="1" dirty="0">
                <a:solidFill>
                  <a:schemeClr val="tx1">
                    <a:alpha val="80000"/>
                  </a:schemeClr>
                </a:solidFill>
              </a:rPr>
              <a:t> </a:t>
            </a:r>
            <a:r>
              <a:rPr lang="en-US" sz="1300" b="1" dirty="0" err="1">
                <a:solidFill>
                  <a:schemeClr val="tx1">
                    <a:alpha val="80000"/>
                  </a:schemeClr>
                </a:solidFill>
              </a:rPr>
              <a:t>пособие</a:t>
            </a:r>
            <a:r>
              <a:rPr lang="en-US" sz="1300" b="1" dirty="0">
                <a:solidFill>
                  <a:schemeClr val="tx1">
                    <a:alpha val="80000"/>
                  </a:schemeClr>
                </a:solidFill>
              </a:rPr>
              <a:t>. – </a:t>
            </a:r>
            <a:r>
              <a:rPr lang="en-US" sz="1300" b="1" dirty="0" err="1">
                <a:solidFill>
                  <a:schemeClr val="tx1">
                    <a:alpha val="80000"/>
                  </a:schemeClr>
                </a:solidFill>
              </a:rPr>
              <a:t>Алматы</a:t>
            </a:r>
            <a:r>
              <a:rPr lang="en-US" sz="1300" b="1" dirty="0">
                <a:solidFill>
                  <a:schemeClr val="tx1">
                    <a:alpha val="80000"/>
                  </a:schemeClr>
                </a:solidFill>
              </a:rPr>
              <a:t>: </a:t>
            </a:r>
            <a:r>
              <a:rPr lang="en-US" sz="1300" b="1" dirty="0" err="1">
                <a:solidFill>
                  <a:schemeClr val="tx1">
                    <a:alpha val="80000"/>
                  </a:schemeClr>
                </a:solidFill>
              </a:rPr>
              <a:t>Қазақ</a:t>
            </a:r>
            <a:r>
              <a:rPr lang="en-US" sz="1300" b="1" dirty="0">
                <a:solidFill>
                  <a:schemeClr val="tx1">
                    <a:alpha val="80000"/>
                  </a:schemeClr>
                </a:solidFill>
              </a:rPr>
              <a:t> </a:t>
            </a:r>
            <a:r>
              <a:rPr lang="en-US" sz="1300" b="1" dirty="0" err="1">
                <a:solidFill>
                  <a:schemeClr val="tx1">
                    <a:alpha val="80000"/>
                  </a:schemeClr>
                </a:solidFill>
              </a:rPr>
              <a:t>университеті</a:t>
            </a:r>
            <a:r>
              <a:rPr lang="en-US" sz="1300" b="1" dirty="0">
                <a:solidFill>
                  <a:schemeClr val="tx1">
                    <a:alpha val="80000"/>
                  </a:schemeClr>
                </a:solidFill>
              </a:rPr>
              <a:t>, 2016.</a:t>
            </a:r>
          </a:p>
          <a:p>
            <a:pPr lvl="0">
              <a:spcBef>
                <a:spcPts val="0"/>
              </a:spcBef>
              <a:spcAft>
                <a:spcPts val="600"/>
              </a:spcAft>
            </a:pPr>
            <a:r>
              <a:rPr lang="en-US" sz="1300" b="1" dirty="0" err="1">
                <a:solidFill>
                  <a:schemeClr val="tx1">
                    <a:alpha val="80000"/>
                  </a:schemeClr>
                </a:solidFill>
              </a:rPr>
              <a:t>Воронов</a:t>
            </a:r>
            <a:r>
              <a:rPr lang="en-US" sz="1300" b="1" dirty="0">
                <a:solidFill>
                  <a:schemeClr val="tx1">
                    <a:alpha val="80000"/>
                  </a:schemeClr>
                </a:solidFill>
              </a:rPr>
              <a:t> И.А. </a:t>
            </a:r>
            <a:r>
              <a:rPr lang="en-US" sz="1300" b="1" dirty="0" err="1">
                <a:solidFill>
                  <a:schemeClr val="tx1">
                    <a:alpha val="80000"/>
                  </a:schemeClr>
                </a:solidFill>
              </a:rPr>
              <a:t>Экстремальная</a:t>
            </a:r>
            <a:r>
              <a:rPr lang="en-US" sz="1300" b="1" dirty="0">
                <a:solidFill>
                  <a:schemeClr val="tx1">
                    <a:alpha val="80000"/>
                  </a:schemeClr>
                </a:solidFill>
              </a:rPr>
              <a:t> </a:t>
            </a:r>
            <a:r>
              <a:rPr lang="en-US" sz="1300" b="1" dirty="0" err="1">
                <a:solidFill>
                  <a:schemeClr val="tx1">
                    <a:alpha val="80000"/>
                  </a:schemeClr>
                </a:solidFill>
              </a:rPr>
              <a:t>психология</a:t>
            </a:r>
            <a:r>
              <a:rPr lang="en-US" sz="1300" b="1" dirty="0">
                <a:solidFill>
                  <a:schemeClr val="tx1">
                    <a:alpha val="80000"/>
                  </a:schemeClr>
                </a:solidFill>
              </a:rPr>
              <a:t>: </a:t>
            </a:r>
            <a:r>
              <a:rPr lang="en-US" sz="1300" b="1" dirty="0" err="1">
                <a:solidFill>
                  <a:schemeClr val="tx1">
                    <a:alpha val="80000"/>
                  </a:schemeClr>
                </a:solidFill>
              </a:rPr>
              <a:t>комплексный</a:t>
            </a:r>
            <a:r>
              <a:rPr lang="en-US" sz="1300" b="1" dirty="0">
                <a:solidFill>
                  <a:schemeClr val="tx1">
                    <a:alpha val="80000"/>
                  </a:schemeClr>
                </a:solidFill>
              </a:rPr>
              <a:t> </a:t>
            </a:r>
            <a:r>
              <a:rPr lang="en-US" sz="1300" b="1" dirty="0" err="1">
                <a:solidFill>
                  <a:schemeClr val="tx1">
                    <a:alpha val="80000"/>
                  </a:schemeClr>
                </a:solidFill>
              </a:rPr>
              <a:t>подход</a:t>
            </a:r>
            <a:r>
              <a:rPr lang="en-US" sz="1300" b="1" dirty="0">
                <a:solidFill>
                  <a:schemeClr val="tx1">
                    <a:alpha val="80000"/>
                  </a:schemeClr>
                </a:solidFill>
              </a:rPr>
              <a:t>: </a:t>
            </a:r>
            <a:r>
              <a:rPr lang="en-US" sz="1300" b="1" dirty="0" err="1">
                <a:solidFill>
                  <a:schemeClr val="tx1">
                    <a:alpha val="80000"/>
                  </a:schemeClr>
                </a:solidFill>
              </a:rPr>
              <a:t>монография</a:t>
            </a:r>
            <a:r>
              <a:rPr lang="en-US" sz="1300" b="1" dirty="0">
                <a:solidFill>
                  <a:schemeClr val="tx1">
                    <a:alpha val="80000"/>
                  </a:schemeClr>
                </a:solidFill>
              </a:rPr>
              <a:t>. – </a:t>
            </a:r>
            <a:r>
              <a:rPr lang="en-US" sz="1300" b="1" dirty="0" err="1">
                <a:solidFill>
                  <a:schemeClr val="tx1">
                    <a:alpha val="80000"/>
                  </a:schemeClr>
                </a:solidFill>
              </a:rPr>
              <a:t>СПб</a:t>
            </a:r>
            <a:r>
              <a:rPr lang="en-US" sz="1300" b="1" dirty="0">
                <a:solidFill>
                  <a:schemeClr val="tx1">
                    <a:alpha val="80000"/>
                  </a:schemeClr>
                </a:solidFill>
              </a:rPr>
              <a:t>.:ЧОУВПО </a:t>
            </a:r>
            <a:r>
              <a:rPr lang="en-US" sz="1300" b="1" dirty="0" err="1">
                <a:solidFill>
                  <a:schemeClr val="tx1">
                    <a:alpha val="80000"/>
                  </a:schemeClr>
                </a:solidFill>
              </a:rPr>
              <a:t>СПбИПиА</a:t>
            </a:r>
            <a:r>
              <a:rPr lang="en-US" sz="1300" b="1" dirty="0">
                <a:solidFill>
                  <a:schemeClr val="tx1">
                    <a:alpha val="80000"/>
                  </a:schemeClr>
                </a:solidFill>
              </a:rPr>
              <a:t>, 2012. –146 с.</a:t>
            </a:r>
          </a:p>
          <a:p>
            <a:pPr lvl="0">
              <a:spcBef>
                <a:spcPts val="0"/>
              </a:spcBef>
              <a:spcAft>
                <a:spcPts val="600"/>
              </a:spcAft>
            </a:pPr>
            <a:r>
              <a:rPr lang="en-US" sz="1300" b="1" dirty="0" err="1">
                <a:solidFill>
                  <a:schemeClr val="tx1">
                    <a:alpha val="80000"/>
                  </a:schemeClr>
                </a:solidFill>
              </a:rPr>
              <a:t>Психология</a:t>
            </a:r>
            <a:r>
              <a:rPr lang="en-US" sz="1300" b="1" dirty="0">
                <a:solidFill>
                  <a:schemeClr val="tx1">
                    <a:alpha val="80000"/>
                  </a:schemeClr>
                </a:solidFill>
              </a:rPr>
              <a:t> </a:t>
            </a:r>
            <a:r>
              <a:rPr lang="en-US" sz="1300" b="1" dirty="0" err="1">
                <a:solidFill>
                  <a:schemeClr val="tx1">
                    <a:alpha val="80000"/>
                  </a:schemeClr>
                </a:solidFill>
              </a:rPr>
              <a:t>экстремальных</a:t>
            </a:r>
            <a:r>
              <a:rPr lang="en-US" sz="1300" b="1" dirty="0">
                <a:solidFill>
                  <a:schemeClr val="tx1">
                    <a:alpha val="80000"/>
                  </a:schemeClr>
                </a:solidFill>
              </a:rPr>
              <a:t> </a:t>
            </a:r>
            <a:r>
              <a:rPr lang="en-US" sz="1300" b="1" dirty="0" err="1">
                <a:solidFill>
                  <a:schemeClr val="tx1">
                    <a:alpha val="80000"/>
                  </a:schemeClr>
                </a:solidFill>
              </a:rPr>
              <a:t>ситуаций</a:t>
            </a:r>
            <a:r>
              <a:rPr lang="en-US" sz="1300" b="1" dirty="0">
                <a:solidFill>
                  <a:schemeClr val="tx1">
                    <a:alpha val="80000"/>
                  </a:schemeClr>
                </a:solidFill>
              </a:rPr>
              <a:t> </a:t>
            </a:r>
            <a:r>
              <a:rPr lang="en-US" sz="1300" b="1" dirty="0" err="1">
                <a:solidFill>
                  <a:schemeClr val="tx1">
                    <a:alpha val="80000"/>
                  </a:schemeClr>
                </a:solidFill>
              </a:rPr>
              <a:t>для</a:t>
            </a:r>
            <a:r>
              <a:rPr lang="en-US" sz="1300" b="1" dirty="0">
                <a:solidFill>
                  <a:schemeClr val="tx1">
                    <a:alpha val="80000"/>
                  </a:schemeClr>
                </a:solidFill>
              </a:rPr>
              <a:t> </a:t>
            </a:r>
            <a:r>
              <a:rPr lang="en-US" sz="1300" b="1" dirty="0" err="1">
                <a:solidFill>
                  <a:schemeClr val="tx1">
                    <a:alpha val="80000"/>
                  </a:schemeClr>
                </a:solidFill>
              </a:rPr>
              <a:t>спасателей</a:t>
            </a:r>
            <a:r>
              <a:rPr lang="en-US" sz="1300" b="1" dirty="0">
                <a:solidFill>
                  <a:schemeClr val="tx1">
                    <a:alpha val="80000"/>
                  </a:schemeClr>
                </a:solidFill>
              </a:rPr>
              <a:t> и </a:t>
            </a:r>
            <a:r>
              <a:rPr lang="en-US" sz="1300" b="1" dirty="0" err="1">
                <a:solidFill>
                  <a:schemeClr val="tx1">
                    <a:alpha val="80000"/>
                  </a:schemeClr>
                </a:solidFill>
              </a:rPr>
              <a:t>пожарных</a:t>
            </a:r>
            <a:r>
              <a:rPr lang="en-US" sz="1300" b="1" dirty="0">
                <a:solidFill>
                  <a:schemeClr val="tx1">
                    <a:alpha val="80000"/>
                  </a:schemeClr>
                </a:solidFill>
              </a:rPr>
              <a:t> / </a:t>
            </a:r>
            <a:r>
              <a:rPr lang="en-US" sz="1300" b="1" dirty="0" err="1">
                <a:solidFill>
                  <a:schemeClr val="tx1">
                    <a:alpha val="80000"/>
                  </a:schemeClr>
                </a:solidFill>
              </a:rPr>
              <a:t>под</a:t>
            </a:r>
            <a:r>
              <a:rPr lang="en-US" sz="1300" b="1" dirty="0">
                <a:solidFill>
                  <a:schemeClr val="tx1">
                    <a:alpha val="80000"/>
                  </a:schemeClr>
                </a:solidFill>
              </a:rPr>
              <a:t> </a:t>
            </a:r>
            <a:r>
              <a:rPr lang="en-US" sz="1300" b="1" dirty="0" err="1">
                <a:solidFill>
                  <a:schemeClr val="tx1">
                    <a:alpha val="80000"/>
                  </a:schemeClr>
                </a:solidFill>
              </a:rPr>
              <a:t>общей</a:t>
            </a:r>
            <a:r>
              <a:rPr lang="en-US" sz="1300" b="1" dirty="0">
                <a:solidFill>
                  <a:schemeClr val="tx1">
                    <a:alpha val="80000"/>
                  </a:schemeClr>
                </a:solidFill>
              </a:rPr>
              <a:t> </a:t>
            </a:r>
            <a:r>
              <a:rPr lang="en-US" sz="1300" b="1" dirty="0" err="1">
                <a:solidFill>
                  <a:schemeClr val="tx1">
                    <a:alpha val="80000"/>
                  </a:schemeClr>
                </a:solidFill>
              </a:rPr>
              <a:t>ред</a:t>
            </a:r>
            <a:r>
              <a:rPr lang="en-US" sz="1300" b="1" dirty="0">
                <a:solidFill>
                  <a:schemeClr val="tx1">
                    <a:alpha val="80000"/>
                  </a:schemeClr>
                </a:solidFill>
              </a:rPr>
              <a:t>. Ю.С. </a:t>
            </a:r>
            <a:r>
              <a:rPr lang="en-US" sz="1300" b="1" dirty="0" err="1">
                <a:solidFill>
                  <a:schemeClr val="tx1">
                    <a:alpha val="80000"/>
                  </a:schemeClr>
                </a:solidFill>
              </a:rPr>
              <a:t>Шойгу</a:t>
            </a:r>
            <a:r>
              <a:rPr lang="en-US" sz="1300" b="1" dirty="0">
                <a:solidFill>
                  <a:schemeClr val="tx1">
                    <a:alpha val="80000"/>
                  </a:schemeClr>
                </a:solidFill>
              </a:rPr>
              <a:t>. - М.: </a:t>
            </a:r>
            <a:r>
              <a:rPr lang="en-US" sz="1300" b="1" dirty="0" err="1">
                <a:solidFill>
                  <a:schemeClr val="tx1">
                    <a:alpha val="80000"/>
                  </a:schemeClr>
                </a:solidFill>
              </a:rPr>
              <a:t>Смысл</a:t>
            </a:r>
            <a:r>
              <a:rPr lang="en-US" sz="1300" b="1" dirty="0">
                <a:solidFill>
                  <a:schemeClr val="tx1">
                    <a:alpha val="80000"/>
                  </a:schemeClr>
                </a:solidFill>
              </a:rPr>
              <a:t>, 2018. - 319 с. </a:t>
            </a:r>
          </a:p>
          <a:p>
            <a:pPr lvl="0">
              <a:spcBef>
                <a:spcPts val="0"/>
              </a:spcBef>
              <a:spcAft>
                <a:spcPts val="600"/>
              </a:spcAft>
            </a:pPr>
            <a:r>
              <a:rPr lang="en-US" sz="1300" b="1" dirty="0" err="1">
                <a:solidFill>
                  <a:schemeClr val="tx1">
                    <a:alpha val="80000"/>
                  </a:schemeClr>
                </a:solidFill>
              </a:rPr>
              <a:t>Мигунова</a:t>
            </a:r>
            <a:r>
              <a:rPr lang="en-US" sz="1300" b="1" dirty="0">
                <a:solidFill>
                  <a:schemeClr val="tx1">
                    <a:alpha val="80000"/>
                  </a:schemeClr>
                </a:solidFill>
              </a:rPr>
              <a:t> Ю.С., </a:t>
            </a:r>
            <a:r>
              <a:rPr lang="en-US" sz="1300" b="1" dirty="0" err="1">
                <a:solidFill>
                  <a:schemeClr val="tx1">
                    <a:alpha val="80000"/>
                  </a:schemeClr>
                </a:solidFill>
              </a:rPr>
              <a:t>Королева</a:t>
            </a:r>
            <a:r>
              <a:rPr lang="en-US" sz="1300" b="1" dirty="0">
                <a:solidFill>
                  <a:schemeClr val="tx1">
                    <a:alpha val="80000"/>
                  </a:schemeClr>
                </a:solidFill>
              </a:rPr>
              <a:t> С.В. </a:t>
            </a:r>
            <a:r>
              <a:rPr lang="en-US" sz="1300" b="1" dirty="0" err="1">
                <a:solidFill>
                  <a:schemeClr val="tx1">
                    <a:alpha val="80000"/>
                  </a:schemeClr>
                </a:solidFill>
              </a:rPr>
              <a:t>Психология</a:t>
            </a:r>
            <a:r>
              <a:rPr lang="en-US" sz="1300" b="1" dirty="0">
                <a:solidFill>
                  <a:schemeClr val="tx1">
                    <a:alpha val="80000"/>
                  </a:schemeClr>
                </a:solidFill>
              </a:rPr>
              <a:t> </a:t>
            </a:r>
            <a:r>
              <a:rPr lang="en-US" sz="1300" b="1" dirty="0" err="1">
                <a:solidFill>
                  <a:schemeClr val="tx1">
                    <a:alpha val="80000"/>
                  </a:schemeClr>
                </a:solidFill>
              </a:rPr>
              <a:t>экстремальных</a:t>
            </a:r>
            <a:r>
              <a:rPr lang="en-US" sz="1300" b="1" dirty="0">
                <a:solidFill>
                  <a:schemeClr val="tx1">
                    <a:alpha val="80000"/>
                  </a:schemeClr>
                </a:solidFill>
              </a:rPr>
              <a:t> </a:t>
            </a:r>
            <a:r>
              <a:rPr lang="en-US" sz="1300" b="1" dirty="0" err="1">
                <a:solidFill>
                  <a:schemeClr val="tx1">
                    <a:alpha val="80000"/>
                  </a:schemeClr>
                </a:solidFill>
              </a:rPr>
              <a:t>ситуаций</a:t>
            </a:r>
            <a:r>
              <a:rPr lang="en-US" sz="1300" b="1" dirty="0">
                <a:solidFill>
                  <a:schemeClr val="tx1">
                    <a:alpha val="80000"/>
                  </a:schemeClr>
                </a:solidFill>
              </a:rPr>
              <a:t>: </a:t>
            </a:r>
            <a:r>
              <a:rPr lang="en-US" sz="1300" b="1" dirty="0" err="1">
                <a:solidFill>
                  <a:schemeClr val="tx1">
                    <a:alpha val="80000"/>
                  </a:schemeClr>
                </a:solidFill>
              </a:rPr>
              <a:t>учебное</a:t>
            </a:r>
            <a:r>
              <a:rPr lang="en-US" sz="1300" b="1" dirty="0">
                <a:solidFill>
                  <a:schemeClr val="tx1">
                    <a:alpha val="80000"/>
                  </a:schemeClr>
                </a:solidFill>
              </a:rPr>
              <a:t> </a:t>
            </a:r>
            <a:r>
              <a:rPr lang="en-US" sz="1300" b="1" dirty="0" err="1">
                <a:solidFill>
                  <a:schemeClr val="tx1">
                    <a:alpha val="80000"/>
                  </a:schemeClr>
                </a:solidFill>
              </a:rPr>
              <a:t>пособие</a:t>
            </a:r>
            <a:r>
              <a:rPr lang="en-US" sz="1300" b="1" dirty="0">
                <a:solidFill>
                  <a:schemeClr val="tx1">
                    <a:alpha val="80000"/>
                  </a:schemeClr>
                </a:solidFill>
              </a:rPr>
              <a:t>. − </a:t>
            </a:r>
            <a:r>
              <a:rPr lang="en-US" sz="1300" b="1" dirty="0" err="1">
                <a:solidFill>
                  <a:schemeClr val="tx1">
                    <a:alpha val="80000"/>
                  </a:schemeClr>
                </a:solidFill>
              </a:rPr>
              <a:t>Иваново</a:t>
            </a:r>
            <a:r>
              <a:rPr lang="en-US" sz="1300" b="1" dirty="0">
                <a:solidFill>
                  <a:schemeClr val="tx1">
                    <a:alpha val="80000"/>
                  </a:schemeClr>
                </a:solidFill>
              </a:rPr>
              <a:t>: ФГБОУ ВО </a:t>
            </a:r>
            <a:r>
              <a:rPr lang="en-US" sz="1300" b="1" dirty="0" err="1">
                <a:solidFill>
                  <a:schemeClr val="tx1">
                    <a:alpha val="80000"/>
                  </a:schemeClr>
                </a:solidFill>
              </a:rPr>
              <a:t>Ивановская</a:t>
            </a:r>
            <a:r>
              <a:rPr lang="en-US" sz="1300" b="1" dirty="0">
                <a:solidFill>
                  <a:schemeClr val="tx1">
                    <a:alpha val="80000"/>
                  </a:schemeClr>
                </a:solidFill>
              </a:rPr>
              <a:t> </a:t>
            </a:r>
            <a:r>
              <a:rPr lang="en-US" sz="1300" b="1" dirty="0" err="1">
                <a:solidFill>
                  <a:schemeClr val="tx1">
                    <a:alpha val="80000"/>
                  </a:schemeClr>
                </a:solidFill>
              </a:rPr>
              <a:t>пожарно-спасательная</a:t>
            </a:r>
            <a:r>
              <a:rPr lang="en-US" sz="1300" b="1" dirty="0">
                <a:solidFill>
                  <a:schemeClr val="tx1">
                    <a:alpha val="80000"/>
                  </a:schemeClr>
                </a:solidFill>
              </a:rPr>
              <a:t> </a:t>
            </a:r>
            <a:r>
              <a:rPr lang="en-US" sz="1300" b="1" dirty="0" err="1">
                <a:solidFill>
                  <a:schemeClr val="tx1">
                    <a:alpha val="80000"/>
                  </a:schemeClr>
                </a:solidFill>
              </a:rPr>
              <a:t>академия</a:t>
            </a:r>
            <a:r>
              <a:rPr lang="en-US" sz="1300" b="1" dirty="0">
                <a:solidFill>
                  <a:schemeClr val="tx1">
                    <a:alpha val="80000"/>
                  </a:schemeClr>
                </a:solidFill>
              </a:rPr>
              <a:t> ГПС МЧС </a:t>
            </a:r>
            <a:r>
              <a:rPr lang="en-US" sz="1300" b="1" dirty="0" err="1">
                <a:solidFill>
                  <a:schemeClr val="tx1">
                    <a:alpha val="80000"/>
                  </a:schemeClr>
                </a:solidFill>
              </a:rPr>
              <a:t>России</a:t>
            </a:r>
            <a:r>
              <a:rPr lang="en-US" sz="1300" b="1" dirty="0">
                <a:solidFill>
                  <a:schemeClr val="tx1">
                    <a:alpha val="80000"/>
                  </a:schemeClr>
                </a:solidFill>
              </a:rPr>
              <a:t>, 2020. − 157 с</a:t>
            </a:r>
          </a:p>
          <a:p>
            <a:pPr lvl="0">
              <a:spcBef>
                <a:spcPts val="0"/>
              </a:spcBef>
              <a:spcAft>
                <a:spcPts val="600"/>
              </a:spcAft>
            </a:pPr>
            <a:r>
              <a:rPr lang="en-US" sz="1300" b="1" dirty="0" err="1">
                <a:solidFill>
                  <a:schemeClr val="tx1">
                    <a:alpha val="80000"/>
                  </a:schemeClr>
                </a:solidFill>
              </a:rPr>
              <a:t>Психология</a:t>
            </a:r>
            <a:r>
              <a:rPr lang="en-US" sz="1300" b="1" dirty="0">
                <a:solidFill>
                  <a:schemeClr val="tx1">
                    <a:alpha val="80000"/>
                  </a:schemeClr>
                </a:solidFill>
              </a:rPr>
              <a:t> </a:t>
            </a:r>
            <a:r>
              <a:rPr lang="en-US" sz="1300" b="1" dirty="0" err="1">
                <a:solidFill>
                  <a:schemeClr val="tx1">
                    <a:alpha val="80000"/>
                  </a:schemeClr>
                </a:solidFill>
              </a:rPr>
              <a:t>кризисных</a:t>
            </a:r>
            <a:r>
              <a:rPr lang="en-US" sz="1300" b="1" dirty="0">
                <a:solidFill>
                  <a:schemeClr val="tx1">
                    <a:alpha val="80000"/>
                  </a:schemeClr>
                </a:solidFill>
              </a:rPr>
              <a:t> и </a:t>
            </a:r>
            <a:r>
              <a:rPr lang="en-US" sz="1300" b="1" dirty="0" err="1">
                <a:solidFill>
                  <a:schemeClr val="tx1">
                    <a:alpha val="80000"/>
                  </a:schemeClr>
                </a:solidFill>
              </a:rPr>
              <a:t>экстремальных</a:t>
            </a:r>
            <a:r>
              <a:rPr lang="en-US" sz="1300" b="1" dirty="0">
                <a:solidFill>
                  <a:schemeClr val="tx1">
                    <a:alpha val="80000"/>
                  </a:schemeClr>
                </a:solidFill>
              </a:rPr>
              <a:t> </a:t>
            </a:r>
            <a:r>
              <a:rPr lang="en-US" sz="1300" b="1" dirty="0" err="1">
                <a:solidFill>
                  <a:schemeClr val="tx1">
                    <a:alpha val="80000"/>
                  </a:schemeClr>
                </a:solidFill>
              </a:rPr>
              <a:t>ситуаций</a:t>
            </a:r>
            <a:r>
              <a:rPr lang="en-US" sz="1300" b="1" dirty="0">
                <a:solidFill>
                  <a:schemeClr val="tx1">
                    <a:alpha val="80000"/>
                  </a:schemeClr>
                </a:solidFill>
              </a:rPr>
              <a:t>: </a:t>
            </a:r>
            <a:r>
              <a:rPr lang="en-US" sz="1300" b="1" dirty="0" err="1">
                <a:solidFill>
                  <a:schemeClr val="tx1">
                    <a:alpha val="80000"/>
                  </a:schemeClr>
                </a:solidFill>
              </a:rPr>
              <a:t>учебник</a:t>
            </a:r>
            <a:r>
              <a:rPr lang="en-US" sz="1300" b="1" dirty="0">
                <a:solidFill>
                  <a:schemeClr val="tx1">
                    <a:alpha val="80000"/>
                  </a:schemeClr>
                </a:solidFill>
              </a:rPr>
              <a:t> / </a:t>
            </a:r>
            <a:r>
              <a:rPr lang="en-US" sz="1300" b="1" dirty="0" err="1">
                <a:solidFill>
                  <a:schemeClr val="tx1">
                    <a:alpha val="80000"/>
                  </a:schemeClr>
                </a:solidFill>
              </a:rPr>
              <a:t>под</a:t>
            </a:r>
            <a:r>
              <a:rPr lang="en-US" sz="1300" b="1" dirty="0">
                <a:solidFill>
                  <a:schemeClr val="tx1">
                    <a:alpha val="80000"/>
                  </a:schemeClr>
                </a:solidFill>
              </a:rPr>
              <a:t> </a:t>
            </a:r>
            <a:r>
              <a:rPr lang="en-US" sz="1300" b="1" dirty="0" err="1">
                <a:solidFill>
                  <a:schemeClr val="tx1">
                    <a:alpha val="80000"/>
                  </a:schemeClr>
                </a:solidFill>
              </a:rPr>
              <a:t>ред</a:t>
            </a:r>
            <a:r>
              <a:rPr lang="en-US" sz="1300" b="1" dirty="0">
                <a:solidFill>
                  <a:schemeClr val="tx1">
                    <a:alpha val="80000"/>
                  </a:schemeClr>
                </a:solidFill>
              </a:rPr>
              <a:t>. Н. С. </a:t>
            </a:r>
            <a:r>
              <a:rPr lang="en-US" sz="1300" b="1" dirty="0" err="1">
                <a:solidFill>
                  <a:schemeClr val="tx1">
                    <a:alpha val="80000"/>
                  </a:schemeClr>
                </a:solidFill>
              </a:rPr>
              <a:t>Хрусталёвой</a:t>
            </a:r>
            <a:r>
              <a:rPr lang="en-US" sz="1300" b="1" dirty="0">
                <a:solidFill>
                  <a:schemeClr val="tx1">
                    <a:alpha val="80000"/>
                  </a:schemeClr>
                </a:solidFill>
              </a:rPr>
              <a:t>. — </a:t>
            </a:r>
            <a:r>
              <a:rPr lang="en-US" sz="1300" b="1" dirty="0" err="1">
                <a:solidFill>
                  <a:schemeClr val="tx1">
                    <a:alpha val="80000"/>
                  </a:schemeClr>
                </a:solidFill>
              </a:rPr>
              <a:t>СПб</a:t>
            </a:r>
            <a:r>
              <a:rPr lang="en-US" sz="1300" b="1" dirty="0">
                <a:solidFill>
                  <a:schemeClr val="tx1">
                    <a:alpha val="80000"/>
                  </a:schemeClr>
                </a:solidFill>
              </a:rPr>
              <a:t>.: </a:t>
            </a:r>
            <a:r>
              <a:rPr lang="en-US" sz="1300" b="1" dirty="0" err="1">
                <a:solidFill>
                  <a:schemeClr val="tx1">
                    <a:alpha val="80000"/>
                  </a:schemeClr>
                </a:solidFill>
              </a:rPr>
              <a:t>Изд-во</a:t>
            </a:r>
            <a:r>
              <a:rPr lang="en-US" sz="1300" b="1" dirty="0">
                <a:solidFill>
                  <a:schemeClr val="tx1">
                    <a:alpha val="80000"/>
                  </a:schemeClr>
                </a:solidFill>
              </a:rPr>
              <a:t> С.-</a:t>
            </a:r>
            <a:r>
              <a:rPr lang="en-US" sz="1300" b="1" dirty="0" err="1">
                <a:solidFill>
                  <a:schemeClr val="tx1">
                    <a:alpha val="80000"/>
                  </a:schemeClr>
                </a:solidFill>
              </a:rPr>
              <a:t>Петерб</a:t>
            </a:r>
            <a:r>
              <a:rPr lang="en-US" sz="1300" b="1" dirty="0">
                <a:solidFill>
                  <a:schemeClr val="tx1">
                    <a:alpha val="80000"/>
                  </a:schemeClr>
                </a:solidFill>
              </a:rPr>
              <a:t>. </a:t>
            </a:r>
            <a:r>
              <a:rPr lang="en-US" sz="1300" b="1" dirty="0" err="1">
                <a:solidFill>
                  <a:schemeClr val="tx1">
                    <a:alpha val="80000"/>
                  </a:schemeClr>
                </a:solidFill>
              </a:rPr>
              <a:t>ун-та</a:t>
            </a:r>
            <a:r>
              <a:rPr lang="en-US" sz="1300" b="1" dirty="0">
                <a:solidFill>
                  <a:schemeClr val="tx1">
                    <a:alpha val="80000"/>
                  </a:schemeClr>
                </a:solidFill>
              </a:rPr>
              <a:t>, 2018. — 748 с.</a:t>
            </a:r>
          </a:p>
          <a:p>
            <a:pPr lvl="0">
              <a:spcBef>
                <a:spcPts val="0"/>
              </a:spcBef>
              <a:spcAft>
                <a:spcPts val="600"/>
              </a:spcAft>
            </a:pPr>
            <a:r>
              <a:rPr lang="en-US" sz="1300" b="1" dirty="0" err="1">
                <a:solidFill>
                  <a:schemeClr val="tx1">
                    <a:alpha val="80000"/>
                  </a:schemeClr>
                </a:solidFill>
              </a:rPr>
              <a:t>Пономарева</a:t>
            </a:r>
            <a:r>
              <a:rPr lang="en-US" sz="1300" b="1" dirty="0">
                <a:solidFill>
                  <a:schemeClr val="tx1">
                    <a:alpha val="80000"/>
                  </a:schemeClr>
                </a:solidFill>
              </a:rPr>
              <a:t> И. М. </a:t>
            </a:r>
            <a:r>
              <a:rPr lang="en-US" sz="1300" b="1" dirty="0" err="1">
                <a:solidFill>
                  <a:schemeClr val="tx1">
                    <a:alpha val="80000"/>
                  </a:schemeClr>
                </a:solidFill>
              </a:rPr>
              <a:t>Работа</a:t>
            </a:r>
            <a:r>
              <a:rPr lang="en-US" sz="1300" b="1" dirty="0">
                <a:solidFill>
                  <a:schemeClr val="tx1">
                    <a:alpha val="80000"/>
                  </a:schemeClr>
                </a:solidFill>
              </a:rPr>
              <a:t> </a:t>
            </a:r>
            <a:r>
              <a:rPr lang="en-US" sz="1300" b="1" dirty="0" err="1">
                <a:solidFill>
                  <a:schemeClr val="tx1">
                    <a:alpha val="80000"/>
                  </a:schemeClr>
                </a:solidFill>
              </a:rPr>
              <a:t>психолога</a:t>
            </a:r>
            <a:r>
              <a:rPr lang="en-US" sz="1300" b="1" dirty="0">
                <a:solidFill>
                  <a:schemeClr val="tx1">
                    <a:alpha val="80000"/>
                  </a:schemeClr>
                </a:solidFill>
              </a:rPr>
              <a:t> в </a:t>
            </a:r>
            <a:r>
              <a:rPr lang="en-US" sz="1300" b="1" dirty="0" err="1">
                <a:solidFill>
                  <a:schemeClr val="tx1">
                    <a:alpha val="80000"/>
                  </a:schemeClr>
                </a:solidFill>
              </a:rPr>
              <a:t>кризисных</a:t>
            </a:r>
            <a:r>
              <a:rPr lang="en-US" sz="1300" b="1" dirty="0">
                <a:solidFill>
                  <a:schemeClr val="tx1">
                    <a:alpha val="80000"/>
                  </a:schemeClr>
                </a:solidFill>
              </a:rPr>
              <a:t> </a:t>
            </a:r>
            <a:r>
              <a:rPr lang="en-US" sz="1300" b="1" dirty="0" err="1">
                <a:solidFill>
                  <a:schemeClr val="tx1">
                    <a:alpha val="80000"/>
                  </a:schemeClr>
                </a:solidFill>
              </a:rPr>
              <a:t>службах</a:t>
            </a:r>
            <a:r>
              <a:rPr lang="en-US" sz="1300" b="1" dirty="0">
                <a:solidFill>
                  <a:schemeClr val="tx1">
                    <a:alpha val="80000"/>
                  </a:schemeClr>
                </a:solidFill>
              </a:rPr>
              <a:t>: </a:t>
            </a:r>
            <a:r>
              <a:rPr lang="en-US" sz="1300" b="1" dirty="0" err="1">
                <a:solidFill>
                  <a:schemeClr val="tx1">
                    <a:alpha val="80000"/>
                  </a:schemeClr>
                </a:solidFill>
              </a:rPr>
              <a:t>учебное</a:t>
            </a:r>
            <a:r>
              <a:rPr lang="en-US" sz="1300" b="1" dirty="0">
                <a:solidFill>
                  <a:schemeClr val="tx1">
                    <a:alpha val="80000"/>
                  </a:schemeClr>
                </a:solidFill>
              </a:rPr>
              <a:t> </a:t>
            </a:r>
            <a:r>
              <a:rPr lang="en-US" sz="1300" b="1" dirty="0" err="1">
                <a:solidFill>
                  <a:schemeClr val="tx1">
                    <a:alpha val="80000"/>
                  </a:schemeClr>
                </a:solidFill>
              </a:rPr>
              <a:t>пособие</a:t>
            </a:r>
            <a:r>
              <a:rPr lang="en-US" sz="1300" b="1" dirty="0">
                <a:solidFill>
                  <a:schemeClr val="tx1">
                    <a:alpha val="80000"/>
                  </a:schemeClr>
                </a:solidFill>
              </a:rPr>
              <a:t>. — </a:t>
            </a:r>
            <a:r>
              <a:rPr lang="en-US" sz="1300" b="1" dirty="0" err="1">
                <a:solidFill>
                  <a:schemeClr val="tx1">
                    <a:alpha val="80000"/>
                  </a:schemeClr>
                </a:solidFill>
              </a:rPr>
              <a:t>СПб</a:t>
            </a:r>
            <a:r>
              <a:rPr lang="en-US" sz="1300" b="1" dirty="0">
                <a:solidFill>
                  <a:schemeClr val="tx1">
                    <a:alpha val="80000"/>
                  </a:schemeClr>
                </a:solidFill>
              </a:rPr>
              <a:t>.: </a:t>
            </a:r>
            <a:r>
              <a:rPr lang="en-US" sz="1300" b="1" dirty="0" err="1">
                <a:solidFill>
                  <a:schemeClr val="tx1">
                    <a:alpha val="80000"/>
                  </a:schemeClr>
                </a:solidFill>
              </a:rPr>
              <a:t>СПбГИПСР</a:t>
            </a:r>
            <a:r>
              <a:rPr lang="en-US" sz="1300" b="1" dirty="0">
                <a:solidFill>
                  <a:schemeClr val="tx1">
                    <a:alpha val="80000"/>
                  </a:schemeClr>
                </a:solidFill>
              </a:rPr>
              <a:t>, 2014. — 197 с.</a:t>
            </a:r>
          </a:p>
          <a:p>
            <a:pPr lvl="0">
              <a:spcBef>
                <a:spcPts val="0"/>
              </a:spcBef>
              <a:spcAft>
                <a:spcPts val="600"/>
              </a:spcAft>
            </a:pPr>
            <a:r>
              <a:rPr lang="en-US" sz="1300" b="1" dirty="0" err="1">
                <a:solidFill>
                  <a:schemeClr val="tx1">
                    <a:alpha val="80000"/>
                  </a:schemeClr>
                </a:solidFill>
              </a:rPr>
              <a:t>Психология</a:t>
            </a:r>
            <a:r>
              <a:rPr lang="en-US" sz="1300" b="1" dirty="0">
                <a:solidFill>
                  <a:schemeClr val="tx1">
                    <a:alpha val="80000"/>
                  </a:schemeClr>
                </a:solidFill>
              </a:rPr>
              <a:t> </a:t>
            </a:r>
            <a:r>
              <a:rPr lang="en-US" sz="1300" b="1" dirty="0" err="1">
                <a:solidFill>
                  <a:schemeClr val="tx1">
                    <a:alpha val="80000"/>
                  </a:schemeClr>
                </a:solidFill>
              </a:rPr>
              <a:t>экстремальных</a:t>
            </a:r>
            <a:r>
              <a:rPr lang="en-US" sz="1300" b="1" dirty="0">
                <a:solidFill>
                  <a:schemeClr val="tx1">
                    <a:alpha val="80000"/>
                  </a:schemeClr>
                </a:solidFill>
              </a:rPr>
              <a:t> </a:t>
            </a:r>
            <a:r>
              <a:rPr lang="en-US" sz="1300" b="1" dirty="0" err="1">
                <a:solidFill>
                  <a:schemeClr val="tx1">
                    <a:alpha val="80000"/>
                  </a:schemeClr>
                </a:solidFill>
              </a:rPr>
              <a:t>ситуаций</a:t>
            </a:r>
            <a:r>
              <a:rPr lang="en-US" sz="1300" b="1" dirty="0">
                <a:solidFill>
                  <a:schemeClr val="tx1">
                    <a:alpha val="80000"/>
                  </a:schemeClr>
                </a:solidFill>
              </a:rPr>
              <a:t> / </a:t>
            </a:r>
            <a:r>
              <a:rPr lang="en-US" sz="1300" b="1" dirty="0" err="1">
                <a:solidFill>
                  <a:schemeClr val="tx1">
                    <a:alpha val="80000"/>
                  </a:schemeClr>
                </a:solidFill>
              </a:rPr>
              <a:t>Под</a:t>
            </a:r>
            <a:r>
              <a:rPr lang="en-US" sz="1300" b="1" dirty="0">
                <a:solidFill>
                  <a:schemeClr val="tx1">
                    <a:alpha val="80000"/>
                  </a:schemeClr>
                </a:solidFill>
              </a:rPr>
              <a:t> </a:t>
            </a:r>
            <a:r>
              <a:rPr lang="en-US" sz="1300" b="1" dirty="0" err="1">
                <a:solidFill>
                  <a:schemeClr val="tx1">
                    <a:alpha val="80000"/>
                  </a:schemeClr>
                </a:solidFill>
              </a:rPr>
              <a:t>ред</a:t>
            </a:r>
            <a:r>
              <a:rPr lang="en-US" sz="1300" b="1" dirty="0">
                <a:solidFill>
                  <a:schemeClr val="tx1">
                    <a:alpha val="80000"/>
                  </a:schemeClr>
                </a:solidFill>
              </a:rPr>
              <a:t>. В.В. </a:t>
            </a:r>
            <a:r>
              <a:rPr lang="en-US" sz="1300" b="1" dirty="0" err="1">
                <a:solidFill>
                  <a:schemeClr val="tx1">
                    <a:alpha val="80000"/>
                  </a:schemeClr>
                </a:solidFill>
              </a:rPr>
              <a:t>Рубцова</a:t>
            </a:r>
            <a:r>
              <a:rPr lang="en-US" sz="1300" b="1" dirty="0">
                <a:solidFill>
                  <a:schemeClr val="tx1">
                    <a:alpha val="80000"/>
                  </a:schemeClr>
                </a:solidFill>
              </a:rPr>
              <a:t>. – М.: </a:t>
            </a:r>
            <a:r>
              <a:rPr lang="en-US" sz="1300" b="1" dirty="0" err="1">
                <a:solidFill>
                  <a:schemeClr val="tx1">
                    <a:alpha val="80000"/>
                  </a:schemeClr>
                </a:solidFill>
              </a:rPr>
              <a:t>Психологический</a:t>
            </a:r>
            <a:r>
              <a:rPr lang="en-US" sz="1300" b="1" dirty="0">
                <a:solidFill>
                  <a:schemeClr val="tx1">
                    <a:alpha val="80000"/>
                  </a:schemeClr>
                </a:solidFill>
              </a:rPr>
              <a:t> </a:t>
            </a:r>
            <a:r>
              <a:rPr lang="en-US" sz="1300" b="1" dirty="0" err="1">
                <a:solidFill>
                  <a:schemeClr val="tx1">
                    <a:alpha val="80000"/>
                  </a:schemeClr>
                </a:solidFill>
              </a:rPr>
              <a:t>ин</a:t>
            </a:r>
            <a:r>
              <a:rPr lang="en-US" sz="1300" b="1" dirty="0">
                <a:solidFill>
                  <a:schemeClr val="tx1">
                    <a:alpha val="80000"/>
                  </a:schemeClr>
                </a:solidFill>
              </a:rPr>
              <a:t>-т РАО, 2008. – 304 с.</a:t>
            </a:r>
          </a:p>
          <a:p>
            <a:pPr lvl="0">
              <a:spcBef>
                <a:spcPts val="0"/>
              </a:spcBef>
              <a:spcAft>
                <a:spcPts val="600"/>
              </a:spcAft>
            </a:pPr>
            <a:r>
              <a:rPr lang="en-US" sz="1300" b="1" dirty="0" err="1">
                <a:solidFill>
                  <a:schemeClr val="tx1">
                    <a:alpha val="80000"/>
                  </a:schemeClr>
                </a:solidFill>
              </a:rPr>
              <a:t>Рогачева</a:t>
            </a:r>
            <a:r>
              <a:rPr lang="en-US" sz="1300" b="1" dirty="0">
                <a:solidFill>
                  <a:schemeClr val="tx1">
                    <a:alpha val="80000"/>
                  </a:schemeClr>
                </a:solidFill>
              </a:rPr>
              <a:t> Т.В., </a:t>
            </a:r>
            <a:r>
              <a:rPr lang="en-US" sz="1300" b="1" dirty="0" err="1">
                <a:solidFill>
                  <a:schemeClr val="tx1">
                    <a:alpha val="80000"/>
                  </a:schemeClr>
                </a:solidFill>
              </a:rPr>
              <a:t>Залевский</a:t>
            </a:r>
            <a:r>
              <a:rPr lang="en-US" sz="1300" b="1" dirty="0">
                <a:solidFill>
                  <a:schemeClr val="tx1">
                    <a:alpha val="80000"/>
                  </a:schemeClr>
                </a:solidFill>
              </a:rPr>
              <a:t> Г.В., </a:t>
            </a:r>
            <a:r>
              <a:rPr lang="en-US" sz="1300" b="1" dirty="0" err="1">
                <a:solidFill>
                  <a:schemeClr val="tx1">
                    <a:alpha val="80000"/>
                  </a:schemeClr>
                </a:solidFill>
              </a:rPr>
              <a:t>Левицкая</a:t>
            </a:r>
            <a:r>
              <a:rPr lang="en-US" sz="1300" b="1" dirty="0">
                <a:solidFill>
                  <a:schemeClr val="tx1">
                    <a:alpha val="80000"/>
                  </a:schemeClr>
                </a:solidFill>
              </a:rPr>
              <a:t> Т.Е. </a:t>
            </a:r>
            <a:r>
              <a:rPr lang="en-US" sz="1300" b="1" dirty="0" err="1">
                <a:solidFill>
                  <a:schemeClr val="tx1">
                    <a:alpha val="80000"/>
                  </a:schemeClr>
                </a:solidFill>
              </a:rPr>
              <a:t>Психология</a:t>
            </a:r>
            <a:r>
              <a:rPr lang="en-US" sz="1300" b="1" dirty="0">
                <a:solidFill>
                  <a:schemeClr val="tx1">
                    <a:alpha val="80000"/>
                  </a:schemeClr>
                </a:solidFill>
              </a:rPr>
              <a:t> </a:t>
            </a:r>
            <a:r>
              <a:rPr lang="en-US" sz="1300" b="1" dirty="0" err="1">
                <a:solidFill>
                  <a:schemeClr val="tx1">
                    <a:alpha val="80000"/>
                  </a:schemeClr>
                </a:solidFill>
              </a:rPr>
              <a:t>экстремальных</a:t>
            </a:r>
            <a:r>
              <a:rPr lang="en-US" sz="1300" b="1" dirty="0">
                <a:solidFill>
                  <a:schemeClr val="tx1">
                    <a:alpha val="80000"/>
                  </a:schemeClr>
                </a:solidFill>
              </a:rPr>
              <a:t> </a:t>
            </a:r>
            <a:r>
              <a:rPr lang="en-US" sz="1300" b="1" dirty="0" err="1">
                <a:solidFill>
                  <a:schemeClr val="tx1">
                    <a:alpha val="80000"/>
                  </a:schemeClr>
                </a:solidFill>
              </a:rPr>
              <a:t>ситуаций</a:t>
            </a:r>
            <a:r>
              <a:rPr lang="en-US" sz="1300" b="1" dirty="0">
                <a:solidFill>
                  <a:schemeClr val="tx1">
                    <a:alpha val="80000"/>
                  </a:schemeClr>
                </a:solidFill>
              </a:rPr>
              <a:t> и </a:t>
            </a:r>
            <a:r>
              <a:rPr lang="en-US" sz="1300" b="1" dirty="0" err="1">
                <a:solidFill>
                  <a:schemeClr val="tx1">
                    <a:alpha val="80000"/>
                  </a:schemeClr>
                </a:solidFill>
              </a:rPr>
              <a:t>состояний</a:t>
            </a:r>
            <a:r>
              <a:rPr lang="en-US" sz="1300" b="1" dirty="0">
                <a:solidFill>
                  <a:schemeClr val="tx1">
                    <a:alpha val="80000"/>
                  </a:schemeClr>
                </a:solidFill>
              </a:rPr>
              <a:t>: </a:t>
            </a:r>
            <a:r>
              <a:rPr lang="en-US" sz="1300" b="1" dirty="0" err="1">
                <a:solidFill>
                  <a:schemeClr val="tx1">
                    <a:alpha val="80000"/>
                  </a:schemeClr>
                </a:solidFill>
              </a:rPr>
              <a:t>учеб</a:t>
            </a:r>
            <a:r>
              <a:rPr lang="en-US" sz="1300" b="1" dirty="0">
                <a:solidFill>
                  <a:schemeClr val="tx1">
                    <a:alpha val="80000"/>
                  </a:schemeClr>
                </a:solidFill>
              </a:rPr>
              <a:t>. </a:t>
            </a:r>
            <a:r>
              <a:rPr lang="en-US" sz="1300" b="1" dirty="0" err="1">
                <a:solidFill>
                  <a:schemeClr val="tx1">
                    <a:alpha val="80000"/>
                  </a:schemeClr>
                </a:solidFill>
              </a:rPr>
              <a:t>пособие</a:t>
            </a:r>
            <a:r>
              <a:rPr lang="en-US" sz="1300" b="1" dirty="0">
                <a:solidFill>
                  <a:schemeClr val="tx1">
                    <a:alpha val="80000"/>
                  </a:schemeClr>
                </a:solidFill>
              </a:rPr>
              <a:t>. – </a:t>
            </a:r>
            <a:r>
              <a:rPr lang="en-US" sz="1300" b="1" dirty="0" err="1">
                <a:solidFill>
                  <a:schemeClr val="tx1">
                    <a:alpha val="80000"/>
                  </a:schemeClr>
                </a:solidFill>
              </a:rPr>
              <a:t>Томск</a:t>
            </a:r>
            <a:r>
              <a:rPr lang="en-US" sz="1300" b="1" dirty="0">
                <a:solidFill>
                  <a:schemeClr val="tx1">
                    <a:alpha val="80000"/>
                  </a:schemeClr>
                </a:solidFill>
              </a:rPr>
              <a:t>: </a:t>
            </a:r>
            <a:r>
              <a:rPr lang="en-US" sz="1300" b="1" dirty="0" err="1">
                <a:solidFill>
                  <a:schemeClr val="tx1">
                    <a:alpha val="80000"/>
                  </a:schemeClr>
                </a:solidFill>
              </a:rPr>
              <a:t>Издательский</a:t>
            </a:r>
            <a:r>
              <a:rPr lang="en-US" sz="1300" b="1" dirty="0">
                <a:solidFill>
                  <a:schemeClr val="tx1">
                    <a:alpha val="80000"/>
                  </a:schemeClr>
                </a:solidFill>
              </a:rPr>
              <a:t> </a:t>
            </a:r>
            <a:r>
              <a:rPr lang="en-US" sz="1300" b="1" dirty="0" err="1">
                <a:solidFill>
                  <a:schemeClr val="tx1">
                    <a:alpha val="80000"/>
                  </a:schemeClr>
                </a:solidFill>
              </a:rPr>
              <a:t>Дом</a:t>
            </a:r>
            <a:r>
              <a:rPr lang="en-US" sz="1300" b="1" dirty="0">
                <a:solidFill>
                  <a:schemeClr val="tx1">
                    <a:alpha val="80000"/>
                  </a:schemeClr>
                </a:solidFill>
              </a:rPr>
              <a:t> ТГУ, 2015. – 276 с.</a:t>
            </a:r>
          </a:p>
          <a:p>
            <a:pPr lvl="0">
              <a:spcBef>
                <a:spcPts val="0"/>
              </a:spcBef>
              <a:spcAft>
                <a:spcPts val="600"/>
              </a:spcAft>
            </a:pPr>
            <a:r>
              <a:rPr lang="en-US" sz="1300" b="1" dirty="0" err="1">
                <a:solidFill>
                  <a:schemeClr val="tx1">
                    <a:alpha val="80000"/>
                  </a:schemeClr>
                </a:solidFill>
              </a:rPr>
              <a:t>Попова</a:t>
            </a:r>
            <a:r>
              <a:rPr lang="en-US" sz="1300" b="1" dirty="0">
                <a:solidFill>
                  <a:schemeClr val="tx1">
                    <a:alpha val="80000"/>
                  </a:schemeClr>
                </a:solidFill>
              </a:rPr>
              <a:t> Р.Р. </a:t>
            </a:r>
            <a:r>
              <a:rPr lang="en-US" sz="1300" b="1" dirty="0" err="1">
                <a:solidFill>
                  <a:schemeClr val="tx1">
                    <a:alpha val="80000"/>
                  </a:schemeClr>
                </a:solidFill>
              </a:rPr>
              <a:t>Психологическая</a:t>
            </a:r>
            <a:r>
              <a:rPr lang="en-US" sz="1300" b="1" dirty="0">
                <a:solidFill>
                  <a:schemeClr val="tx1">
                    <a:alpha val="80000"/>
                  </a:schemeClr>
                </a:solidFill>
              </a:rPr>
              <a:t> </a:t>
            </a:r>
            <a:r>
              <a:rPr lang="en-US" sz="1300" b="1" dirty="0" err="1">
                <a:solidFill>
                  <a:schemeClr val="tx1">
                    <a:alpha val="80000"/>
                  </a:schemeClr>
                </a:solidFill>
              </a:rPr>
              <a:t>помощь</a:t>
            </a:r>
            <a:r>
              <a:rPr lang="en-US" sz="1300" b="1" dirty="0">
                <a:solidFill>
                  <a:schemeClr val="tx1">
                    <a:alpha val="80000"/>
                  </a:schemeClr>
                </a:solidFill>
              </a:rPr>
              <a:t> в </a:t>
            </a:r>
            <a:r>
              <a:rPr lang="en-US" sz="1300" b="1" dirty="0" err="1">
                <a:solidFill>
                  <a:schemeClr val="tx1">
                    <a:alpha val="80000"/>
                  </a:schemeClr>
                </a:solidFill>
              </a:rPr>
              <a:t>кризисных</a:t>
            </a:r>
            <a:r>
              <a:rPr lang="en-US" sz="1300" b="1" dirty="0">
                <a:solidFill>
                  <a:schemeClr val="tx1">
                    <a:alpha val="80000"/>
                  </a:schemeClr>
                </a:solidFill>
              </a:rPr>
              <a:t> и </a:t>
            </a:r>
            <a:r>
              <a:rPr lang="en-US" sz="1300" b="1" dirty="0" err="1">
                <a:solidFill>
                  <a:schemeClr val="tx1">
                    <a:alpha val="80000"/>
                  </a:schemeClr>
                </a:solidFill>
              </a:rPr>
              <a:t>чрезвычайных</a:t>
            </a:r>
            <a:r>
              <a:rPr lang="en-US" sz="1300" b="1" dirty="0">
                <a:solidFill>
                  <a:schemeClr val="tx1">
                    <a:alpha val="80000"/>
                  </a:schemeClr>
                </a:solidFill>
              </a:rPr>
              <a:t> </a:t>
            </a:r>
            <a:r>
              <a:rPr lang="en-US" sz="1300" b="1" dirty="0" err="1">
                <a:solidFill>
                  <a:schemeClr val="tx1">
                    <a:alpha val="80000"/>
                  </a:schemeClr>
                </a:solidFill>
              </a:rPr>
              <a:t>ситуациях</a:t>
            </a:r>
            <a:r>
              <a:rPr lang="en-US" sz="1300" b="1" dirty="0">
                <a:solidFill>
                  <a:schemeClr val="tx1">
                    <a:alpha val="80000"/>
                  </a:schemeClr>
                </a:solidFill>
              </a:rPr>
              <a:t>: </a:t>
            </a:r>
            <a:r>
              <a:rPr lang="en-US" sz="1300" b="1" dirty="0" err="1">
                <a:solidFill>
                  <a:schemeClr val="tx1">
                    <a:alpha val="80000"/>
                  </a:schemeClr>
                </a:solidFill>
              </a:rPr>
              <a:t>Учебное</a:t>
            </a:r>
            <a:r>
              <a:rPr lang="en-US" sz="1300" b="1" dirty="0">
                <a:solidFill>
                  <a:schemeClr val="tx1">
                    <a:alpha val="80000"/>
                  </a:schemeClr>
                </a:solidFill>
              </a:rPr>
              <a:t> </a:t>
            </a:r>
            <a:r>
              <a:rPr lang="en-US" sz="1300" b="1" dirty="0" err="1">
                <a:solidFill>
                  <a:schemeClr val="tx1">
                    <a:alpha val="80000"/>
                  </a:schemeClr>
                </a:solidFill>
              </a:rPr>
              <a:t>пособие</a:t>
            </a:r>
            <a:r>
              <a:rPr lang="en-US" sz="1300" b="1" dirty="0">
                <a:solidFill>
                  <a:schemeClr val="tx1">
                    <a:alpha val="80000"/>
                  </a:schemeClr>
                </a:solidFill>
              </a:rPr>
              <a:t>. – </a:t>
            </a:r>
            <a:r>
              <a:rPr lang="en-US" sz="1300" b="1" dirty="0" err="1">
                <a:solidFill>
                  <a:schemeClr val="tx1">
                    <a:alpha val="80000"/>
                  </a:schemeClr>
                </a:solidFill>
              </a:rPr>
              <a:t>Казань</a:t>
            </a:r>
            <a:r>
              <a:rPr lang="en-US" sz="1300" b="1" dirty="0">
                <a:solidFill>
                  <a:schemeClr val="tx1">
                    <a:alpha val="80000"/>
                  </a:schemeClr>
                </a:solidFill>
              </a:rPr>
              <a:t>: </a:t>
            </a:r>
            <a:r>
              <a:rPr lang="en-US" sz="1300" b="1" dirty="0" err="1">
                <a:solidFill>
                  <a:schemeClr val="tx1">
                    <a:alpha val="80000"/>
                  </a:schemeClr>
                </a:solidFill>
              </a:rPr>
              <a:t>Издательство</a:t>
            </a:r>
            <a:r>
              <a:rPr lang="en-US" sz="1300" b="1" dirty="0">
                <a:solidFill>
                  <a:schemeClr val="tx1">
                    <a:alpha val="80000"/>
                  </a:schemeClr>
                </a:solidFill>
              </a:rPr>
              <a:t> </a:t>
            </a:r>
            <a:r>
              <a:rPr lang="en-US" sz="1300" b="1" dirty="0" err="1">
                <a:solidFill>
                  <a:schemeClr val="tx1">
                    <a:alpha val="80000"/>
                  </a:schemeClr>
                </a:solidFill>
              </a:rPr>
              <a:t>Казанского</a:t>
            </a:r>
            <a:r>
              <a:rPr lang="en-US" sz="1300" b="1" dirty="0">
                <a:solidFill>
                  <a:schemeClr val="tx1">
                    <a:alpha val="80000"/>
                  </a:schemeClr>
                </a:solidFill>
              </a:rPr>
              <a:t> </a:t>
            </a:r>
            <a:r>
              <a:rPr lang="en-US" sz="1300" b="1" dirty="0" err="1">
                <a:solidFill>
                  <a:schemeClr val="tx1">
                    <a:alpha val="80000"/>
                  </a:schemeClr>
                </a:solidFill>
              </a:rPr>
              <a:t>ун-та</a:t>
            </a:r>
            <a:r>
              <a:rPr lang="en-US" sz="1300" b="1" dirty="0">
                <a:solidFill>
                  <a:schemeClr val="tx1">
                    <a:alpha val="80000"/>
                  </a:schemeClr>
                </a:solidFill>
              </a:rPr>
              <a:t>, 2013. -135 с. </a:t>
            </a:r>
          </a:p>
          <a:p>
            <a:pPr lvl="0">
              <a:spcBef>
                <a:spcPts val="0"/>
              </a:spcBef>
              <a:spcAft>
                <a:spcPts val="600"/>
              </a:spcAft>
            </a:pPr>
            <a:r>
              <a:rPr lang="en-US" sz="1300" b="1" cap="all" dirty="0">
                <a:solidFill>
                  <a:schemeClr val="tx1">
                    <a:alpha val="80000"/>
                  </a:schemeClr>
                </a:solidFill>
              </a:rPr>
              <a:t>S</a:t>
            </a:r>
            <a:r>
              <a:rPr lang="en-US" sz="1300" b="1" dirty="0">
                <a:solidFill>
                  <a:schemeClr val="tx1">
                    <a:alpha val="80000"/>
                  </a:schemeClr>
                </a:solidFill>
              </a:rPr>
              <a:t>anderson</a:t>
            </a:r>
            <a:r>
              <a:rPr lang="en-US" sz="1300" b="1" cap="all" dirty="0">
                <a:solidFill>
                  <a:schemeClr val="tx1">
                    <a:alpha val="80000"/>
                  </a:schemeClr>
                </a:solidFill>
              </a:rPr>
              <a:t> a., </a:t>
            </a:r>
            <a:r>
              <a:rPr lang="en-US" sz="1300" b="1" cap="all" dirty="0" err="1">
                <a:solidFill>
                  <a:schemeClr val="tx1">
                    <a:alpha val="80000"/>
                  </a:schemeClr>
                </a:solidFill>
              </a:rPr>
              <a:t>s</a:t>
            </a:r>
            <a:r>
              <a:rPr lang="en-US" sz="1300" b="1" dirty="0" err="1">
                <a:solidFill>
                  <a:schemeClr val="tx1">
                    <a:alpha val="80000"/>
                  </a:schemeClr>
                </a:solidFill>
              </a:rPr>
              <a:t>afdar</a:t>
            </a:r>
            <a:r>
              <a:rPr lang="en-US" sz="1300" b="1" dirty="0">
                <a:solidFill>
                  <a:schemeClr val="tx1">
                    <a:alpha val="80000"/>
                  </a:schemeClr>
                </a:solidFill>
              </a:rPr>
              <a:t> </a:t>
            </a:r>
            <a:r>
              <a:rPr lang="en-US" sz="1300" b="1" cap="all" dirty="0">
                <a:solidFill>
                  <a:schemeClr val="tx1">
                    <a:alpha val="80000"/>
                  </a:schemeClr>
                </a:solidFill>
              </a:rPr>
              <a:t>S.</a:t>
            </a:r>
            <a:r>
              <a:rPr lang="en-US" sz="1300" b="1" dirty="0">
                <a:solidFill>
                  <a:schemeClr val="tx1">
                    <a:alpha val="80000"/>
                  </a:schemeClr>
                </a:solidFill>
              </a:rPr>
              <a:t> </a:t>
            </a:r>
            <a:r>
              <a:rPr lang="en-US" sz="1300" b="1" cap="all" dirty="0">
                <a:solidFill>
                  <a:schemeClr val="tx1">
                    <a:alpha val="80000"/>
                  </a:schemeClr>
                </a:solidFill>
              </a:rPr>
              <a:t>S</a:t>
            </a:r>
            <a:r>
              <a:rPr lang="en-US" sz="1300" b="1" dirty="0">
                <a:solidFill>
                  <a:schemeClr val="tx1">
                    <a:alpha val="80000"/>
                  </a:schemeClr>
                </a:solidFill>
              </a:rPr>
              <a:t>ocial psychology</a:t>
            </a:r>
            <a:r>
              <a:rPr lang="en-US" sz="1300" b="1" cap="all" dirty="0">
                <a:solidFill>
                  <a:schemeClr val="tx1">
                    <a:alpha val="80000"/>
                  </a:schemeClr>
                </a:solidFill>
              </a:rPr>
              <a:t>. - u</a:t>
            </a:r>
            <a:r>
              <a:rPr lang="en-US" sz="1300" b="1" dirty="0">
                <a:solidFill>
                  <a:schemeClr val="tx1">
                    <a:alpha val="80000"/>
                  </a:schemeClr>
                </a:solidFill>
              </a:rPr>
              <a:t>niversity of Guelph. Wiley-sons. Canada. Ltd</a:t>
            </a:r>
          </a:p>
          <a:p>
            <a:pPr>
              <a:spcBef>
                <a:spcPts val="0"/>
              </a:spcBef>
              <a:spcAft>
                <a:spcPts val="600"/>
              </a:spcAft>
            </a:pPr>
            <a:r>
              <a:rPr lang="en-US" sz="1300" b="1" u="sng" dirty="0" err="1">
                <a:solidFill>
                  <a:schemeClr val="tx1">
                    <a:alpha val="80000"/>
                  </a:schemeClr>
                </a:solidFill>
                <a:effectLst>
                  <a:outerShdw blurRad="38100" dist="38100" dir="2700000" algn="tl">
                    <a:srgbClr val="000000">
                      <a:alpha val="43137"/>
                    </a:srgbClr>
                  </a:outerShdw>
                </a:effectLst>
              </a:rPr>
              <a:t>Дополнительная</a:t>
            </a:r>
            <a:r>
              <a:rPr lang="en-US" sz="1300" b="1" u="sng" dirty="0">
                <a:solidFill>
                  <a:schemeClr val="tx1">
                    <a:alpha val="80000"/>
                  </a:schemeClr>
                </a:solidFill>
                <a:effectLst>
                  <a:outerShdw blurRad="38100" dist="38100" dir="2700000" algn="tl">
                    <a:srgbClr val="000000">
                      <a:alpha val="43137"/>
                    </a:srgbClr>
                  </a:outerShdw>
                </a:effectLst>
              </a:rPr>
              <a:t>: </a:t>
            </a:r>
          </a:p>
          <a:p>
            <a:pPr lvl="0">
              <a:spcBef>
                <a:spcPts val="0"/>
              </a:spcBef>
              <a:spcAft>
                <a:spcPts val="600"/>
              </a:spcAft>
            </a:pPr>
            <a:r>
              <a:rPr lang="en-US" sz="1300" b="1" dirty="0" err="1">
                <a:solidFill>
                  <a:schemeClr val="tx1">
                    <a:alpha val="80000"/>
                  </a:schemeClr>
                </a:solidFill>
              </a:rPr>
              <a:t>Семенова</a:t>
            </a:r>
            <a:r>
              <a:rPr lang="en-US" sz="1300" b="1" dirty="0">
                <a:solidFill>
                  <a:schemeClr val="tx1">
                    <a:alpha val="80000"/>
                  </a:schemeClr>
                </a:solidFill>
              </a:rPr>
              <a:t> И. А. </a:t>
            </a:r>
            <a:r>
              <a:rPr lang="en-US" sz="1300" b="1" dirty="0" err="1">
                <a:solidFill>
                  <a:schemeClr val="tx1">
                    <a:alpha val="80000"/>
                  </a:schemeClr>
                </a:solidFill>
              </a:rPr>
              <a:t>Психология</a:t>
            </a:r>
            <a:r>
              <a:rPr lang="en-US" sz="1300" b="1" dirty="0">
                <a:solidFill>
                  <a:schemeClr val="tx1">
                    <a:alpha val="80000"/>
                  </a:schemeClr>
                </a:solidFill>
              </a:rPr>
              <a:t> </a:t>
            </a:r>
            <a:r>
              <a:rPr lang="en-US" sz="1300" b="1" dirty="0" err="1">
                <a:solidFill>
                  <a:schemeClr val="tx1">
                    <a:alpha val="80000"/>
                  </a:schemeClr>
                </a:solidFill>
              </a:rPr>
              <a:t>экстремальных</a:t>
            </a:r>
            <a:r>
              <a:rPr lang="en-US" sz="1300" b="1" dirty="0">
                <a:solidFill>
                  <a:schemeClr val="tx1">
                    <a:alpha val="80000"/>
                  </a:schemeClr>
                </a:solidFill>
              </a:rPr>
              <a:t> </a:t>
            </a:r>
            <a:r>
              <a:rPr lang="en-US" sz="1300" b="1" dirty="0" err="1">
                <a:solidFill>
                  <a:schemeClr val="tx1">
                    <a:alpha val="80000"/>
                  </a:schemeClr>
                </a:solidFill>
              </a:rPr>
              <a:t>ситуаций</a:t>
            </a:r>
            <a:r>
              <a:rPr lang="en-US" sz="1300" b="1" dirty="0">
                <a:solidFill>
                  <a:schemeClr val="tx1">
                    <a:alpha val="80000"/>
                  </a:schemeClr>
                </a:solidFill>
              </a:rPr>
              <a:t>: </a:t>
            </a:r>
            <a:r>
              <a:rPr lang="en-US" sz="1300" b="1" dirty="0" err="1">
                <a:solidFill>
                  <a:schemeClr val="tx1">
                    <a:alpha val="80000"/>
                  </a:schemeClr>
                </a:solidFill>
              </a:rPr>
              <a:t>учеб</a:t>
            </a:r>
            <a:r>
              <a:rPr lang="en-US" sz="1300" b="1" dirty="0">
                <a:solidFill>
                  <a:schemeClr val="tx1">
                    <a:alpha val="80000"/>
                  </a:schemeClr>
                </a:solidFill>
              </a:rPr>
              <a:t>. </a:t>
            </a:r>
            <a:r>
              <a:rPr lang="en-US" sz="1300" b="1" dirty="0" err="1">
                <a:solidFill>
                  <a:schemeClr val="tx1">
                    <a:alpha val="80000"/>
                  </a:schemeClr>
                </a:solidFill>
              </a:rPr>
              <a:t>пособие</a:t>
            </a:r>
            <a:r>
              <a:rPr lang="en-US" sz="1300" b="1" dirty="0">
                <a:solidFill>
                  <a:schemeClr val="tx1">
                    <a:alpha val="80000"/>
                  </a:schemeClr>
                </a:solidFill>
              </a:rPr>
              <a:t>. – </a:t>
            </a:r>
            <a:r>
              <a:rPr lang="en-US" sz="1300" b="1" dirty="0" err="1">
                <a:solidFill>
                  <a:schemeClr val="tx1">
                    <a:alpha val="80000"/>
                  </a:schemeClr>
                </a:solidFill>
              </a:rPr>
              <a:t>Ульяновск</a:t>
            </a:r>
            <a:r>
              <a:rPr lang="en-US" sz="1300" b="1" dirty="0">
                <a:solidFill>
                  <a:schemeClr val="tx1">
                    <a:alpha val="80000"/>
                  </a:schemeClr>
                </a:solidFill>
              </a:rPr>
              <a:t>: УВАУ ГА(И), 2012. - 138 с. </a:t>
            </a:r>
          </a:p>
          <a:p>
            <a:pPr lvl="0">
              <a:spcBef>
                <a:spcPts val="0"/>
              </a:spcBef>
              <a:spcAft>
                <a:spcPts val="600"/>
              </a:spcAft>
            </a:pPr>
            <a:r>
              <a:rPr lang="en-US" sz="1300" b="1" dirty="0" err="1">
                <a:solidFill>
                  <a:schemeClr val="tx1">
                    <a:alpha val="80000"/>
                  </a:schemeClr>
                </a:solidFill>
              </a:rPr>
              <a:t>Малкина-Пых</a:t>
            </a:r>
            <a:r>
              <a:rPr lang="en-US" sz="1300" b="1" dirty="0">
                <a:solidFill>
                  <a:schemeClr val="tx1">
                    <a:alpha val="80000"/>
                  </a:schemeClr>
                </a:solidFill>
              </a:rPr>
              <a:t> И. Г. </a:t>
            </a:r>
            <a:r>
              <a:rPr lang="en-US" sz="1300" b="1" dirty="0" err="1">
                <a:solidFill>
                  <a:schemeClr val="tx1">
                    <a:alpha val="80000"/>
                  </a:schemeClr>
                </a:solidFill>
              </a:rPr>
              <a:t>Психологическая</a:t>
            </a:r>
            <a:r>
              <a:rPr lang="en-US" sz="1300" b="1" dirty="0">
                <a:solidFill>
                  <a:schemeClr val="tx1">
                    <a:alpha val="80000"/>
                  </a:schemeClr>
                </a:solidFill>
              </a:rPr>
              <a:t> </a:t>
            </a:r>
            <a:r>
              <a:rPr lang="en-US" sz="1300" b="1" dirty="0" err="1">
                <a:solidFill>
                  <a:schemeClr val="tx1">
                    <a:alpha val="80000"/>
                  </a:schemeClr>
                </a:solidFill>
              </a:rPr>
              <a:t>помощь</a:t>
            </a:r>
            <a:r>
              <a:rPr lang="en-US" sz="1300" b="1" dirty="0">
                <a:solidFill>
                  <a:schemeClr val="tx1">
                    <a:alpha val="80000"/>
                  </a:schemeClr>
                </a:solidFill>
              </a:rPr>
              <a:t> в </a:t>
            </a:r>
            <a:r>
              <a:rPr lang="en-US" sz="1300" b="1" dirty="0" err="1">
                <a:solidFill>
                  <a:schemeClr val="tx1">
                    <a:alpha val="80000"/>
                  </a:schemeClr>
                </a:solidFill>
              </a:rPr>
              <a:t>кризисных</a:t>
            </a:r>
            <a:r>
              <a:rPr lang="en-US" sz="1300" b="1" dirty="0">
                <a:solidFill>
                  <a:schemeClr val="tx1">
                    <a:alpha val="80000"/>
                  </a:schemeClr>
                </a:solidFill>
              </a:rPr>
              <a:t> </a:t>
            </a:r>
            <a:r>
              <a:rPr lang="en-US" sz="1300" b="1" dirty="0" err="1">
                <a:solidFill>
                  <a:schemeClr val="tx1">
                    <a:alpha val="80000"/>
                  </a:schemeClr>
                </a:solidFill>
              </a:rPr>
              <a:t>ситуациях</a:t>
            </a:r>
            <a:r>
              <a:rPr lang="en-US" sz="1300" b="1" dirty="0">
                <a:solidFill>
                  <a:schemeClr val="tx1">
                    <a:alpha val="80000"/>
                  </a:schemeClr>
                </a:solidFill>
              </a:rPr>
              <a:t>. – М.: </a:t>
            </a:r>
            <a:r>
              <a:rPr lang="en-US" sz="1300" b="1" dirty="0" err="1">
                <a:solidFill>
                  <a:schemeClr val="tx1">
                    <a:alpha val="80000"/>
                  </a:schemeClr>
                </a:solidFill>
              </a:rPr>
              <a:t>Изд-во</a:t>
            </a:r>
            <a:r>
              <a:rPr lang="en-US" sz="1300" b="1" dirty="0">
                <a:solidFill>
                  <a:schemeClr val="tx1">
                    <a:alpha val="80000"/>
                  </a:schemeClr>
                </a:solidFill>
              </a:rPr>
              <a:t> </a:t>
            </a:r>
            <a:r>
              <a:rPr lang="en-US" sz="1300" b="1" dirty="0" err="1">
                <a:solidFill>
                  <a:schemeClr val="tx1">
                    <a:alpha val="80000"/>
                  </a:schemeClr>
                </a:solidFill>
              </a:rPr>
              <a:t>Эксмо</a:t>
            </a:r>
            <a:r>
              <a:rPr lang="en-US" sz="1300" b="1" dirty="0">
                <a:solidFill>
                  <a:schemeClr val="tx1">
                    <a:alpha val="80000"/>
                  </a:schemeClr>
                </a:solidFill>
              </a:rPr>
              <a:t>, 2005. – 960 с. (</a:t>
            </a:r>
            <a:r>
              <a:rPr lang="en-US" sz="1300" b="1" dirty="0" err="1">
                <a:solidFill>
                  <a:schemeClr val="tx1">
                    <a:alpha val="80000"/>
                  </a:schemeClr>
                </a:solidFill>
              </a:rPr>
              <a:t>Справочник</a:t>
            </a:r>
            <a:r>
              <a:rPr lang="en-US" sz="1300" b="1" dirty="0">
                <a:solidFill>
                  <a:schemeClr val="tx1">
                    <a:alpha val="80000"/>
                  </a:schemeClr>
                </a:solidFill>
              </a:rPr>
              <a:t> </a:t>
            </a:r>
            <a:r>
              <a:rPr lang="en-US" sz="1300" b="1" dirty="0" err="1">
                <a:solidFill>
                  <a:schemeClr val="tx1">
                    <a:alpha val="80000"/>
                  </a:schemeClr>
                </a:solidFill>
              </a:rPr>
              <a:t>практического</a:t>
            </a:r>
            <a:r>
              <a:rPr lang="en-US" sz="1300" b="1" dirty="0">
                <a:solidFill>
                  <a:schemeClr val="tx1">
                    <a:alpha val="80000"/>
                  </a:schemeClr>
                </a:solidFill>
              </a:rPr>
              <a:t> </a:t>
            </a:r>
            <a:r>
              <a:rPr lang="en-US" sz="1300" b="1" dirty="0" err="1">
                <a:solidFill>
                  <a:schemeClr val="tx1">
                    <a:alpha val="80000"/>
                  </a:schemeClr>
                </a:solidFill>
              </a:rPr>
              <a:t>психолога</a:t>
            </a:r>
            <a:r>
              <a:rPr lang="en-US" sz="1300" b="1" dirty="0">
                <a:solidFill>
                  <a:schemeClr val="tx1">
                    <a:alpha val="80000"/>
                  </a:schemeClr>
                </a:solidFill>
              </a:rPr>
              <a:t>).</a:t>
            </a:r>
          </a:p>
          <a:p>
            <a:pPr lvl="0">
              <a:spcBef>
                <a:spcPts val="0"/>
              </a:spcBef>
              <a:spcAft>
                <a:spcPts val="600"/>
              </a:spcAft>
            </a:pPr>
            <a:r>
              <a:rPr lang="en-US" sz="1300" b="1" dirty="0" err="1">
                <a:solidFill>
                  <a:schemeClr val="tx1">
                    <a:alpha val="80000"/>
                  </a:schemeClr>
                </a:solidFill>
              </a:rPr>
              <a:t>Тимченко</a:t>
            </a:r>
            <a:r>
              <a:rPr lang="en-US" sz="1300" b="1" dirty="0">
                <a:solidFill>
                  <a:schemeClr val="tx1">
                    <a:alpha val="80000"/>
                  </a:schemeClr>
                </a:solidFill>
              </a:rPr>
              <a:t> А. В. </a:t>
            </a:r>
            <a:r>
              <a:rPr lang="en-US" sz="1300" b="1" dirty="0" err="1">
                <a:solidFill>
                  <a:schemeClr val="tx1">
                    <a:alpha val="80000"/>
                  </a:schemeClr>
                </a:solidFill>
              </a:rPr>
              <a:t>Психология</a:t>
            </a:r>
            <a:r>
              <a:rPr lang="en-US" sz="1300" b="1" dirty="0">
                <a:solidFill>
                  <a:schemeClr val="tx1">
                    <a:alpha val="80000"/>
                  </a:schemeClr>
                </a:solidFill>
              </a:rPr>
              <a:t> в </a:t>
            </a:r>
            <a:r>
              <a:rPr lang="en-US" sz="1300" b="1" dirty="0" err="1">
                <a:solidFill>
                  <a:schemeClr val="tx1">
                    <a:alpha val="80000"/>
                  </a:schemeClr>
                </a:solidFill>
              </a:rPr>
              <a:t>экстремальных</a:t>
            </a:r>
            <a:r>
              <a:rPr lang="en-US" sz="1300" b="1" dirty="0">
                <a:solidFill>
                  <a:schemeClr val="tx1">
                    <a:alpha val="80000"/>
                  </a:schemeClr>
                </a:solidFill>
              </a:rPr>
              <a:t> </a:t>
            </a:r>
            <a:r>
              <a:rPr lang="en-US" sz="1300" b="1" dirty="0" err="1">
                <a:solidFill>
                  <a:schemeClr val="tx1">
                    <a:alpha val="80000"/>
                  </a:schemeClr>
                </a:solidFill>
              </a:rPr>
              <a:t>условиях</a:t>
            </a:r>
            <a:r>
              <a:rPr lang="en-US" sz="1300" b="1" dirty="0">
                <a:solidFill>
                  <a:schemeClr val="tx1">
                    <a:alpha val="80000"/>
                  </a:schemeClr>
                </a:solidFill>
              </a:rPr>
              <a:t>. </a:t>
            </a:r>
            <a:r>
              <a:rPr lang="en-US" sz="1300" b="1" dirty="0" err="1">
                <a:solidFill>
                  <a:schemeClr val="tx1">
                    <a:alpha val="80000"/>
                  </a:schemeClr>
                </a:solidFill>
              </a:rPr>
              <a:t>Боевая</a:t>
            </a:r>
            <a:r>
              <a:rPr lang="en-US" sz="1300" b="1" dirty="0">
                <a:solidFill>
                  <a:schemeClr val="tx1">
                    <a:alpha val="80000"/>
                  </a:schemeClr>
                </a:solidFill>
              </a:rPr>
              <a:t> </a:t>
            </a:r>
            <a:r>
              <a:rPr lang="en-US" sz="1300" b="1" dirty="0" err="1">
                <a:solidFill>
                  <a:schemeClr val="tx1">
                    <a:alpha val="80000"/>
                  </a:schemeClr>
                </a:solidFill>
              </a:rPr>
              <a:t>психическая</a:t>
            </a:r>
            <a:r>
              <a:rPr lang="en-US" sz="1300" b="1" dirty="0">
                <a:solidFill>
                  <a:schemeClr val="tx1">
                    <a:alpha val="80000"/>
                  </a:schemeClr>
                </a:solidFill>
              </a:rPr>
              <a:t> </a:t>
            </a:r>
            <a:r>
              <a:rPr lang="en-US" sz="1300" b="1" dirty="0" err="1">
                <a:solidFill>
                  <a:schemeClr val="tx1">
                    <a:alpha val="80000"/>
                  </a:schemeClr>
                </a:solidFill>
              </a:rPr>
              <a:t>травма</a:t>
            </a:r>
            <a:r>
              <a:rPr lang="en-US" sz="1300" b="1" dirty="0">
                <a:solidFill>
                  <a:schemeClr val="tx1">
                    <a:alpha val="80000"/>
                  </a:schemeClr>
                </a:solidFill>
              </a:rPr>
              <a:t> </a:t>
            </a:r>
            <a:r>
              <a:rPr lang="en-US" sz="1300" b="1" dirty="0" err="1">
                <a:solidFill>
                  <a:schemeClr val="tx1">
                    <a:alpha val="80000"/>
                  </a:schemeClr>
                </a:solidFill>
              </a:rPr>
              <a:t>методы</a:t>
            </a:r>
            <a:r>
              <a:rPr lang="en-US" sz="1300" b="1" dirty="0">
                <a:solidFill>
                  <a:schemeClr val="tx1">
                    <a:alpha val="80000"/>
                  </a:schemeClr>
                </a:solidFill>
              </a:rPr>
              <a:t> </a:t>
            </a:r>
            <a:r>
              <a:rPr lang="en-US" sz="1300" b="1" dirty="0" err="1">
                <a:solidFill>
                  <a:schemeClr val="tx1">
                    <a:alpha val="80000"/>
                  </a:schemeClr>
                </a:solidFill>
              </a:rPr>
              <a:t>её</a:t>
            </a:r>
            <a:r>
              <a:rPr lang="en-US" sz="1300" b="1" dirty="0">
                <a:solidFill>
                  <a:schemeClr val="tx1">
                    <a:alpha val="80000"/>
                  </a:schemeClr>
                </a:solidFill>
              </a:rPr>
              <a:t> </a:t>
            </a:r>
            <a:r>
              <a:rPr lang="en-US" sz="1300" b="1" dirty="0" err="1">
                <a:solidFill>
                  <a:schemeClr val="tx1">
                    <a:alpha val="80000"/>
                  </a:schemeClr>
                </a:solidFill>
              </a:rPr>
              <a:t>коррекции</a:t>
            </a:r>
            <a:r>
              <a:rPr lang="en-US" sz="1300" b="1" dirty="0">
                <a:solidFill>
                  <a:schemeClr val="tx1">
                    <a:alpha val="80000"/>
                  </a:schemeClr>
                </a:solidFill>
              </a:rPr>
              <a:t>. - </a:t>
            </a:r>
            <a:r>
              <a:rPr lang="en-US" sz="1300" b="1" dirty="0" err="1">
                <a:solidFill>
                  <a:schemeClr val="tx1">
                    <a:alpha val="80000"/>
                  </a:schemeClr>
                </a:solidFill>
              </a:rPr>
              <a:t>Харьков</a:t>
            </a:r>
            <a:r>
              <a:rPr lang="en-US" sz="1300" b="1" dirty="0">
                <a:solidFill>
                  <a:schemeClr val="tx1">
                    <a:alpha val="80000"/>
                  </a:schemeClr>
                </a:solidFill>
              </a:rPr>
              <a:t>: </a:t>
            </a:r>
            <a:r>
              <a:rPr lang="en-US" sz="1300" b="1" dirty="0" err="1">
                <a:solidFill>
                  <a:schemeClr val="tx1">
                    <a:alpha val="80000"/>
                  </a:schemeClr>
                </a:solidFill>
              </a:rPr>
              <a:t>Изд-во</a:t>
            </a:r>
            <a:r>
              <a:rPr lang="en-US" sz="1300" b="1" dirty="0">
                <a:solidFill>
                  <a:schemeClr val="tx1">
                    <a:alpha val="80000"/>
                  </a:schemeClr>
                </a:solidFill>
              </a:rPr>
              <a:t> ХВУ, 1995. -112 с.</a:t>
            </a:r>
          </a:p>
          <a:p>
            <a:pPr lvl="0">
              <a:spcBef>
                <a:spcPts val="0"/>
              </a:spcBef>
              <a:spcAft>
                <a:spcPts val="600"/>
              </a:spcAft>
            </a:pPr>
            <a:r>
              <a:rPr lang="en-US" sz="1300" b="1" dirty="0" err="1">
                <a:solidFill>
                  <a:schemeClr val="tx1">
                    <a:alpha val="80000"/>
                  </a:schemeClr>
                </a:solidFill>
              </a:rPr>
              <a:t>Смирнов</a:t>
            </a:r>
            <a:r>
              <a:rPr lang="en-US" sz="1300" b="1" dirty="0">
                <a:solidFill>
                  <a:schemeClr val="tx1">
                    <a:alpha val="80000"/>
                  </a:schemeClr>
                </a:solidFill>
              </a:rPr>
              <a:t> Б.А., </a:t>
            </a:r>
            <a:r>
              <a:rPr lang="en-US" sz="1300" b="1" dirty="0" err="1">
                <a:solidFill>
                  <a:schemeClr val="tx1">
                    <a:alpha val="80000"/>
                  </a:schemeClr>
                </a:solidFill>
              </a:rPr>
              <a:t>Долгополова</a:t>
            </a:r>
            <a:r>
              <a:rPr lang="en-US" sz="1300" b="1" dirty="0">
                <a:solidFill>
                  <a:schemeClr val="tx1">
                    <a:alpha val="80000"/>
                  </a:schemeClr>
                </a:solidFill>
              </a:rPr>
              <a:t> Е.В. . </a:t>
            </a:r>
            <a:r>
              <a:rPr lang="en-US" sz="1300" b="1" dirty="0" err="1">
                <a:solidFill>
                  <a:schemeClr val="tx1">
                    <a:alpha val="80000"/>
                  </a:schemeClr>
                </a:solidFill>
              </a:rPr>
              <a:t>Психология</a:t>
            </a:r>
            <a:r>
              <a:rPr lang="en-US" sz="1300" b="1" dirty="0">
                <a:solidFill>
                  <a:schemeClr val="tx1">
                    <a:alpha val="80000"/>
                  </a:schemeClr>
                </a:solidFill>
              </a:rPr>
              <a:t> </a:t>
            </a:r>
            <a:r>
              <a:rPr lang="en-US" sz="1300" b="1" dirty="0" err="1">
                <a:solidFill>
                  <a:schemeClr val="tx1">
                    <a:alpha val="80000"/>
                  </a:schemeClr>
                </a:solidFill>
              </a:rPr>
              <a:t>деятельности</a:t>
            </a:r>
            <a:r>
              <a:rPr lang="en-US" sz="1300" b="1" dirty="0">
                <a:solidFill>
                  <a:schemeClr val="tx1">
                    <a:alpha val="80000"/>
                  </a:schemeClr>
                </a:solidFill>
              </a:rPr>
              <a:t> в </a:t>
            </a:r>
            <a:r>
              <a:rPr lang="en-US" sz="1300" b="1" dirty="0" err="1">
                <a:solidFill>
                  <a:schemeClr val="tx1">
                    <a:alpha val="80000"/>
                  </a:schemeClr>
                </a:solidFill>
              </a:rPr>
              <a:t>экстремальных</a:t>
            </a:r>
            <a:r>
              <a:rPr lang="en-US" sz="1300" b="1" dirty="0">
                <a:solidFill>
                  <a:schemeClr val="tx1">
                    <a:alpha val="80000"/>
                  </a:schemeClr>
                </a:solidFill>
              </a:rPr>
              <a:t> </a:t>
            </a:r>
            <a:r>
              <a:rPr lang="en-US" sz="1300" b="1" dirty="0" err="1">
                <a:solidFill>
                  <a:schemeClr val="tx1">
                    <a:alpha val="80000"/>
                  </a:schemeClr>
                </a:solidFill>
              </a:rPr>
              <a:t>ситуациях</a:t>
            </a:r>
            <a:r>
              <a:rPr lang="en-US" sz="1300" b="1" dirty="0">
                <a:solidFill>
                  <a:schemeClr val="tx1">
                    <a:alpha val="80000"/>
                  </a:schemeClr>
                </a:solidFill>
              </a:rPr>
              <a:t>. </a:t>
            </a:r>
            <a:r>
              <a:rPr lang="en-US" sz="1300" b="1" dirty="0" err="1">
                <a:solidFill>
                  <a:schemeClr val="tx1">
                    <a:alpha val="80000"/>
                  </a:schemeClr>
                </a:solidFill>
              </a:rPr>
              <a:t>Xарьков</a:t>
            </a:r>
            <a:r>
              <a:rPr lang="en-US" sz="1300" b="1" dirty="0">
                <a:solidFill>
                  <a:schemeClr val="tx1">
                    <a:alpha val="80000"/>
                  </a:schemeClr>
                </a:solidFill>
              </a:rPr>
              <a:t>: </a:t>
            </a:r>
            <a:r>
              <a:rPr lang="en-US" sz="1300" b="1" dirty="0" err="1">
                <a:solidFill>
                  <a:schemeClr val="tx1">
                    <a:alpha val="80000"/>
                  </a:schemeClr>
                </a:solidFill>
              </a:rPr>
              <a:t>Изд-во</a:t>
            </a:r>
            <a:r>
              <a:rPr lang="en-US" sz="1300" b="1" dirty="0">
                <a:solidFill>
                  <a:schemeClr val="tx1">
                    <a:alpha val="80000"/>
                  </a:schemeClr>
                </a:solidFill>
              </a:rPr>
              <a:t> </a:t>
            </a:r>
            <a:r>
              <a:rPr lang="en-US" sz="1300" b="1" dirty="0" err="1">
                <a:solidFill>
                  <a:schemeClr val="tx1">
                    <a:alpha val="80000"/>
                  </a:schemeClr>
                </a:solidFill>
              </a:rPr>
              <a:t>Гуманитарный</a:t>
            </a:r>
            <a:r>
              <a:rPr lang="en-US" sz="1300" b="1" dirty="0">
                <a:solidFill>
                  <a:schemeClr val="tx1">
                    <a:alpha val="80000"/>
                  </a:schemeClr>
                </a:solidFill>
              </a:rPr>
              <a:t> </a:t>
            </a:r>
            <a:r>
              <a:rPr lang="en-US" sz="1300" b="1" dirty="0" err="1">
                <a:solidFill>
                  <a:schemeClr val="tx1">
                    <a:alpha val="80000"/>
                  </a:schemeClr>
                </a:solidFill>
              </a:rPr>
              <a:t>Центр</a:t>
            </a:r>
            <a:r>
              <a:rPr lang="en-US" sz="1300" b="1" dirty="0">
                <a:solidFill>
                  <a:schemeClr val="tx1">
                    <a:alpha val="80000"/>
                  </a:schemeClr>
                </a:solidFill>
              </a:rPr>
              <a:t>, 2007.– 276 с</a:t>
            </a:r>
          </a:p>
          <a:p>
            <a:pPr lvl="0">
              <a:spcBef>
                <a:spcPts val="0"/>
              </a:spcBef>
              <a:spcAft>
                <a:spcPts val="600"/>
              </a:spcAft>
            </a:pPr>
            <a:r>
              <a:rPr lang="en-US" sz="1300" b="1" dirty="0" err="1">
                <a:solidFill>
                  <a:schemeClr val="tx1">
                    <a:alpha val="80000"/>
                  </a:schemeClr>
                </a:solidFill>
              </a:rPr>
              <a:t>Беберашвили</a:t>
            </a:r>
            <a:r>
              <a:rPr lang="en-US" sz="1300" b="1" dirty="0">
                <a:solidFill>
                  <a:schemeClr val="tx1">
                    <a:alpha val="80000"/>
                  </a:schemeClr>
                </a:solidFill>
              </a:rPr>
              <a:t> З., </a:t>
            </a:r>
            <a:r>
              <a:rPr lang="en-US" sz="1300" b="1" dirty="0" err="1">
                <a:solidFill>
                  <a:schemeClr val="tx1">
                    <a:alpha val="80000"/>
                  </a:schemeClr>
                </a:solidFill>
              </a:rPr>
              <a:t>Джавахишвили</a:t>
            </a:r>
            <a:r>
              <a:rPr lang="en-US" sz="1300" b="1" dirty="0">
                <a:solidFill>
                  <a:schemeClr val="tx1">
                    <a:alpha val="80000"/>
                  </a:schemeClr>
                </a:solidFill>
              </a:rPr>
              <a:t> Д., </a:t>
            </a:r>
            <a:r>
              <a:rPr lang="en-US" sz="1300" b="1" dirty="0" err="1">
                <a:solidFill>
                  <a:schemeClr val="tx1">
                    <a:alpha val="80000"/>
                  </a:schemeClr>
                </a:solidFill>
              </a:rPr>
              <a:t>Табагуа</a:t>
            </a:r>
            <a:r>
              <a:rPr lang="en-US" sz="1300" b="1" dirty="0">
                <a:solidFill>
                  <a:schemeClr val="tx1">
                    <a:alpha val="80000"/>
                  </a:schemeClr>
                </a:solidFill>
              </a:rPr>
              <a:t> С. </a:t>
            </a:r>
            <a:r>
              <a:rPr lang="en-US" sz="1300" b="1" dirty="0" err="1">
                <a:solidFill>
                  <a:schemeClr val="tx1">
                    <a:alpha val="80000"/>
                  </a:schemeClr>
                </a:solidFill>
              </a:rPr>
              <a:t>Травма</a:t>
            </a:r>
            <a:r>
              <a:rPr lang="en-US" sz="1300" b="1" dirty="0">
                <a:solidFill>
                  <a:schemeClr val="tx1">
                    <a:alpha val="80000"/>
                  </a:schemeClr>
                </a:solidFill>
              </a:rPr>
              <a:t>, </a:t>
            </a:r>
            <a:r>
              <a:rPr lang="en-US" sz="1300" b="1" dirty="0" err="1">
                <a:solidFill>
                  <a:schemeClr val="tx1">
                    <a:alpha val="80000"/>
                  </a:schemeClr>
                </a:solidFill>
              </a:rPr>
              <a:t>её</a:t>
            </a:r>
            <a:r>
              <a:rPr lang="en-US" sz="1300" b="1" dirty="0">
                <a:solidFill>
                  <a:schemeClr val="tx1">
                    <a:alpha val="80000"/>
                  </a:schemeClr>
                </a:solidFill>
              </a:rPr>
              <a:t> </a:t>
            </a:r>
            <a:r>
              <a:rPr lang="en-US" sz="1300" b="1" dirty="0" err="1">
                <a:solidFill>
                  <a:schemeClr val="tx1">
                    <a:alpha val="80000"/>
                  </a:schemeClr>
                </a:solidFill>
              </a:rPr>
              <a:t>природа</a:t>
            </a:r>
            <a:r>
              <a:rPr lang="en-US" sz="1300" b="1" dirty="0">
                <a:solidFill>
                  <a:schemeClr val="tx1">
                    <a:alpha val="80000"/>
                  </a:schemeClr>
                </a:solidFill>
              </a:rPr>
              <a:t> и </a:t>
            </a:r>
            <a:r>
              <a:rPr lang="en-US" sz="1300" b="1" dirty="0" err="1">
                <a:solidFill>
                  <a:schemeClr val="tx1">
                    <a:alpha val="80000"/>
                  </a:schemeClr>
                </a:solidFill>
              </a:rPr>
              <a:t>пути</a:t>
            </a:r>
            <a:r>
              <a:rPr lang="en-US" sz="1300" b="1" dirty="0">
                <a:solidFill>
                  <a:schemeClr val="tx1">
                    <a:alpha val="80000"/>
                  </a:schemeClr>
                </a:solidFill>
              </a:rPr>
              <a:t> </a:t>
            </a:r>
            <a:r>
              <a:rPr lang="en-US" sz="1300" b="1" dirty="0" err="1">
                <a:solidFill>
                  <a:schemeClr val="tx1">
                    <a:alpha val="80000"/>
                  </a:schemeClr>
                </a:solidFill>
              </a:rPr>
              <a:t>исцеления</a:t>
            </a:r>
            <a:r>
              <a:rPr lang="en-US" sz="1300" b="1" dirty="0">
                <a:solidFill>
                  <a:schemeClr val="tx1">
                    <a:alpha val="80000"/>
                  </a:schemeClr>
                </a:solidFill>
              </a:rPr>
              <a:t>. - </a:t>
            </a:r>
            <a:r>
              <a:rPr lang="en-US" sz="1300" b="1" dirty="0" err="1">
                <a:solidFill>
                  <a:schemeClr val="tx1">
                    <a:alpha val="80000"/>
                  </a:schemeClr>
                </a:solidFill>
              </a:rPr>
              <a:t>Тбилиси</a:t>
            </a:r>
            <a:r>
              <a:rPr lang="en-US" sz="1300" b="1" dirty="0">
                <a:solidFill>
                  <a:schemeClr val="tx1">
                    <a:alpha val="80000"/>
                  </a:schemeClr>
                </a:solidFill>
              </a:rPr>
              <a:t> 2021. -104 с.</a:t>
            </a:r>
          </a:p>
          <a:p>
            <a:pPr lvl="0">
              <a:spcBef>
                <a:spcPts val="0"/>
              </a:spcBef>
              <a:spcAft>
                <a:spcPts val="600"/>
              </a:spcAft>
            </a:pPr>
            <a:r>
              <a:rPr lang="en-US" sz="1300" b="1" dirty="0" err="1">
                <a:solidFill>
                  <a:schemeClr val="tx1">
                    <a:alpha val="80000"/>
                  </a:schemeClr>
                </a:solidFill>
              </a:rPr>
              <a:t>Рогачева</a:t>
            </a:r>
            <a:r>
              <a:rPr lang="en-US" sz="1300" b="1" dirty="0">
                <a:solidFill>
                  <a:schemeClr val="tx1">
                    <a:alpha val="80000"/>
                  </a:schemeClr>
                </a:solidFill>
              </a:rPr>
              <a:t> Т.В. , </a:t>
            </a:r>
            <a:r>
              <a:rPr lang="en-US" sz="1300" b="1" dirty="0" err="1">
                <a:solidFill>
                  <a:schemeClr val="tx1">
                    <a:alpha val="80000"/>
                  </a:schemeClr>
                </a:solidFill>
              </a:rPr>
              <a:t>Залевский</a:t>
            </a:r>
            <a:r>
              <a:rPr lang="en-US" sz="1300" b="1" dirty="0">
                <a:solidFill>
                  <a:schemeClr val="tx1">
                    <a:alpha val="80000"/>
                  </a:schemeClr>
                </a:solidFill>
              </a:rPr>
              <a:t>, </a:t>
            </a:r>
            <a:r>
              <a:rPr lang="en-US" sz="1300" b="1" dirty="0" err="1">
                <a:solidFill>
                  <a:schemeClr val="tx1">
                    <a:alpha val="80000"/>
                  </a:schemeClr>
                </a:solidFill>
              </a:rPr>
              <a:t>Левицкая</a:t>
            </a:r>
            <a:r>
              <a:rPr lang="en-US" sz="1300" b="1" dirty="0">
                <a:solidFill>
                  <a:schemeClr val="tx1">
                    <a:alpha val="80000"/>
                  </a:schemeClr>
                </a:solidFill>
              </a:rPr>
              <a:t> Т.Е. </a:t>
            </a:r>
            <a:r>
              <a:rPr lang="en-US" sz="1300" b="1" dirty="0" err="1">
                <a:solidFill>
                  <a:schemeClr val="tx1">
                    <a:alpha val="80000"/>
                  </a:schemeClr>
                </a:solidFill>
              </a:rPr>
              <a:t>Психология</a:t>
            </a:r>
            <a:r>
              <a:rPr lang="en-US" sz="1300" b="1" dirty="0">
                <a:solidFill>
                  <a:schemeClr val="tx1">
                    <a:alpha val="80000"/>
                  </a:schemeClr>
                </a:solidFill>
              </a:rPr>
              <a:t> </a:t>
            </a:r>
            <a:r>
              <a:rPr lang="en-US" sz="1300" b="1" dirty="0" err="1">
                <a:solidFill>
                  <a:schemeClr val="tx1">
                    <a:alpha val="80000"/>
                  </a:schemeClr>
                </a:solidFill>
              </a:rPr>
              <a:t>экстремальных</a:t>
            </a:r>
            <a:r>
              <a:rPr lang="en-US" sz="1300" b="1" dirty="0">
                <a:solidFill>
                  <a:schemeClr val="tx1">
                    <a:alpha val="80000"/>
                  </a:schemeClr>
                </a:solidFill>
              </a:rPr>
              <a:t> </a:t>
            </a:r>
            <a:r>
              <a:rPr lang="en-US" sz="1300" b="1" dirty="0" err="1">
                <a:solidFill>
                  <a:schemeClr val="tx1">
                    <a:alpha val="80000"/>
                  </a:schemeClr>
                </a:solidFill>
              </a:rPr>
              <a:t>ситуаций</a:t>
            </a:r>
            <a:r>
              <a:rPr lang="en-US" sz="1300" b="1" dirty="0">
                <a:solidFill>
                  <a:schemeClr val="tx1">
                    <a:alpha val="80000"/>
                  </a:schemeClr>
                </a:solidFill>
              </a:rPr>
              <a:t> и </a:t>
            </a:r>
            <a:r>
              <a:rPr lang="en-US" sz="1300" b="1" dirty="0" err="1">
                <a:solidFill>
                  <a:schemeClr val="tx1">
                    <a:alpha val="80000"/>
                  </a:schemeClr>
                </a:solidFill>
              </a:rPr>
              <a:t>состояний</a:t>
            </a:r>
            <a:r>
              <a:rPr lang="en-US" sz="1300" b="1" dirty="0">
                <a:solidFill>
                  <a:schemeClr val="tx1">
                    <a:alpha val="80000"/>
                  </a:schemeClr>
                </a:solidFill>
              </a:rPr>
              <a:t>: </a:t>
            </a:r>
            <a:r>
              <a:rPr lang="en-US" sz="1300" b="1" dirty="0" err="1">
                <a:solidFill>
                  <a:schemeClr val="tx1">
                    <a:alpha val="80000"/>
                  </a:schemeClr>
                </a:solidFill>
              </a:rPr>
              <a:t>уч.пособие</a:t>
            </a:r>
            <a:r>
              <a:rPr lang="en-US" sz="1300" b="1" dirty="0">
                <a:solidFill>
                  <a:schemeClr val="tx1">
                    <a:alpha val="80000"/>
                  </a:schemeClr>
                </a:solidFill>
              </a:rPr>
              <a:t>. - </a:t>
            </a:r>
            <a:r>
              <a:rPr lang="en-US" sz="1300" b="1" dirty="0" err="1">
                <a:solidFill>
                  <a:schemeClr val="tx1">
                    <a:alpha val="80000"/>
                  </a:schemeClr>
                </a:solidFill>
              </a:rPr>
              <a:t>Томск</a:t>
            </a:r>
            <a:r>
              <a:rPr lang="en-US" sz="1300" b="1" dirty="0">
                <a:solidFill>
                  <a:schemeClr val="tx1">
                    <a:alpha val="80000"/>
                  </a:schemeClr>
                </a:solidFill>
              </a:rPr>
              <a:t>, 2015.- 275 с. </a:t>
            </a:r>
          </a:p>
          <a:p>
            <a:pPr lvl="0">
              <a:spcBef>
                <a:spcPts val="0"/>
              </a:spcBef>
              <a:spcAft>
                <a:spcPts val="600"/>
              </a:spcAft>
            </a:pPr>
            <a:endParaRPr lang="en-US" sz="1300" b="1" dirty="0">
              <a:solidFill>
                <a:schemeClr val="tx1">
                  <a:alpha val="80000"/>
                </a:schemeClr>
              </a:solidFill>
            </a:endParaRPr>
          </a:p>
        </p:txBody>
      </p:sp>
      <p:sp>
        <p:nvSpPr>
          <p:cNvPr id="4120"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4122" name="!!circle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2831300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722AA-5D21-465A-30C0-CC4B3A60669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BAA94B8-6D06-455C-C173-AEBB036B5575}"/>
              </a:ext>
            </a:extLst>
          </p:cNvPr>
          <p:cNvSpPr txBox="1"/>
          <p:nvPr/>
        </p:nvSpPr>
        <p:spPr>
          <a:xfrm>
            <a:off x="713095" y="458956"/>
            <a:ext cx="10983036" cy="5940088"/>
          </a:xfrm>
          <a:prstGeom prst="rect">
            <a:avLst/>
          </a:prstGeom>
          <a:noFill/>
        </p:spPr>
        <p:txBody>
          <a:bodyPr wrap="square">
            <a:spAutoFit/>
          </a:bodyPr>
          <a:lstStyle/>
          <a:p>
            <a:pPr algn="just"/>
            <a:r>
              <a:rPr lang="ru-RU" sz="1900" dirty="0"/>
              <a:t>Решение таких психодиагностических задач является не только важным для расширения психологических знаний о происхождении психической травмы, но и полезным для построения психокоррекционной работы, направленной в соответствии с лежащими в ее основе теоретическими знаниями на реконструкцию картины мира (не восстановление, а реконструкцию с включенным в нее новым опытом). </a:t>
            </a:r>
          </a:p>
          <a:p>
            <a:pPr algn="just"/>
            <a:r>
              <a:rPr lang="ru-RU" sz="1900" b="1" dirty="0"/>
              <a:t>Психодиагностика картины мира </a:t>
            </a:r>
            <a:r>
              <a:rPr lang="ru-RU" sz="1900" dirty="0"/>
              <a:t>наряду с клиническим методом может осуществляться с помощью следующих методик:</a:t>
            </a:r>
          </a:p>
          <a:p>
            <a:pPr algn="just"/>
            <a:r>
              <a:rPr lang="ru-RU" sz="1900" dirty="0"/>
              <a:t>• </a:t>
            </a:r>
            <a:r>
              <a:rPr lang="ru-RU" sz="1900" b="1" dirty="0"/>
              <a:t>«Шкала базовых убеждений» </a:t>
            </a:r>
            <a:r>
              <a:rPr lang="ru-RU" sz="1900" dirty="0"/>
              <a:t>(</a:t>
            </a:r>
            <a:r>
              <a:rPr lang="ru-RU" sz="1900" dirty="0" err="1"/>
              <a:t>Janoff-Bulman</a:t>
            </a:r>
            <a:r>
              <a:rPr lang="ru-RU" sz="1900" dirty="0"/>
              <a:t>  R., 1992) адаптирована (Падун М. А., Котельникова А. В., 2008), </a:t>
            </a:r>
            <a:r>
              <a:rPr lang="ru-RU" sz="1900" dirty="0" err="1"/>
              <a:t>Шайгеровой</a:t>
            </a:r>
            <a:r>
              <a:rPr lang="ru-RU" sz="1900" dirty="0"/>
              <a:t> Л. А., Прокофьевой Т. Ю., Кравцовой О. А. (2008);</a:t>
            </a:r>
          </a:p>
          <a:p>
            <a:pPr algn="just"/>
            <a:r>
              <a:rPr lang="ru-RU" sz="1900" dirty="0"/>
              <a:t>• </a:t>
            </a:r>
            <a:r>
              <a:rPr lang="ru-RU" sz="1900" b="1" dirty="0"/>
              <a:t>методика «</a:t>
            </a:r>
            <a:r>
              <a:rPr lang="ru-RU" sz="1900" b="1" dirty="0" err="1"/>
              <a:t>Смысложизненные</a:t>
            </a:r>
            <a:r>
              <a:rPr lang="ru-RU" sz="1900" b="1" dirty="0"/>
              <a:t> ориентации»  </a:t>
            </a:r>
            <a:r>
              <a:rPr lang="ru-RU" sz="1900" dirty="0"/>
              <a:t>— СЖО (</a:t>
            </a:r>
            <a:r>
              <a:rPr lang="ru-RU" sz="1900" dirty="0" err="1"/>
              <a:t>Purpose</a:t>
            </a:r>
            <a:r>
              <a:rPr lang="ru-RU" sz="1900" dirty="0"/>
              <a:t>-</a:t>
            </a:r>
            <a:r>
              <a:rPr lang="ru-RU" sz="1900" dirty="0" err="1"/>
              <a:t>in</a:t>
            </a:r>
            <a:r>
              <a:rPr lang="ru-RU" sz="1900" dirty="0"/>
              <a:t>-Life Test, </a:t>
            </a:r>
            <a:r>
              <a:rPr lang="ru-RU" sz="1900" dirty="0" err="1"/>
              <a:t>Crumbaugh</a:t>
            </a:r>
            <a:r>
              <a:rPr lang="ru-RU" sz="1900" dirty="0"/>
              <a:t> D., </a:t>
            </a:r>
            <a:r>
              <a:rPr lang="ru-RU" sz="1900" dirty="0" err="1"/>
              <a:t>Maholick</a:t>
            </a:r>
            <a:r>
              <a:rPr lang="ru-RU" sz="1900" dirty="0"/>
              <a:t> L., 1964), адаптирована (</a:t>
            </a:r>
            <a:r>
              <a:rPr lang="ru-RU" sz="1900" dirty="0" err="1"/>
              <a:t>Муздыбаев</a:t>
            </a:r>
            <a:r>
              <a:rPr lang="ru-RU" sz="1900" dirty="0"/>
              <a:t> К., 1981) и модифицирована (Леонтьев Д. А., 1992а).</a:t>
            </a:r>
          </a:p>
          <a:p>
            <a:pPr algn="just"/>
            <a:r>
              <a:rPr lang="ru-RU" sz="1900" dirty="0"/>
              <a:t>Исследователи психодинамической школы, для которых понятие «психотравма» является основополагающей, направляют свои усилия на понимание тех психических механизмов, которые включаются в  экстремальном для человека состоянии для защиты его Эго-структуры. Основное внимание психодинамически ориентированные психологи уделяют психологическим защитам, сформированным человеком в течение жизни, поскольку именно они по каким-то причинам оказываются не в состоянии выдержать обрушившиеся на психику воздействия. На смену им приходят другие — или более примитивные, или так называемые злокачественные (в случае катастрофической травматизации), позволяющие сохранить Я биологическое, жертвуя сформированной Я-структурой. Здесь в  фокусе внимания  — структура Я и ее защиты.</a:t>
            </a:r>
          </a:p>
        </p:txBody>
      </p:sp>
    </p:spTree>
    <p:extLst>
      <p:ext uri="{BB962C8B-B14F-4D97-AF65-F5344CB8AC3E}">
        <p14:creationId xmlns:p14="http://schemas.microsoft.com/office/powerpoint/2010/main" val="1291582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D6495-59F2-ED8E-7953-5CF969DF3DE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380597B-4926-14F2-E8CF-3176849335F1}"/>
              </a:ext>
            </a:extLst>
          </p:cNvPr>
          <p:cNvSpPr txBox="1"/>
          <p:nvPr/>
        </p:nvSpPr>
        <p:spPr>
          <a:xfrm>
            <a:off x="368488" y="117693"/>
            <a:ext cx="11423178" cy="6740307"/>
          </a:xfrm>
          <a:prstGeom prst="rect">
            <a:avLst/>
          </a:prstGeom>
          <a:noFill/>
        </p:spPr>
        <p:txBody>
          <a:bodyPr wrap="square">
            <a:spAutoFit/>
          </a:bodyPr>
          <a:lstStyle/>
          <a:p>
            <a:pPr algn="just"/>
            <a:r>
              <a:rPr lang="ru-RU" b="1" dirty="0"/>
              <a:t>Кризис в психодинамической парадигме </a:t>
            </a:r>
            <a:r>
              <a:rPr lang="ru-RU" dirty="0"/>
              <a:t>наиболее полно представлен в </a:t>
            </a:r>
            <a:r>
              <a:rPr lang="ru-RU" b="1" dirty="0"/>
              <a:t>теории идентичности Э. Эриксона </a:t>
            </a:r>
            <a:r>
              <a:rPr lang="ru-RU" dirty="0"/>
              <a:t>(1996), понимающего под идентичностью набор черт или индивидуальных характеристик (постоянных или хотя бы преемственных во времени и пространстве), делающих человека подобным самому себе и отличным от других людей. Это, по словам автора, «самая сердцевина, ядро» личности. Его же </a:t>
            </a:r>
            <a:r>
              <a:rPr lang="ru-RU" b="1" dirty="0"/>
              <a:t>эпигенетическая теория </a:t>
            </a:r>
            <a:r>
              <a:rPr lang="ru-RU" dirty="0"/>
              <a:t>развития личности легла в основу выделения им ступеней жизненного пути, на каждой из которых решаются конкретные психологические задачи. Переход на следующую возрастную ступень сопровождается кризисом.</a:t>
            </a:r>
          </a:p>
          <a:p>
            <a:pPr algn="just"/>
            <a:r>
              <a:rPr lang="ru-RU" dirty="0"/>
              <a:t>Таким образом, для психологов психодинамического направления предметом изучения является структура Я, ценностная структура, защитные механизмы, бессознательные конфликты — все те психические процессы, которые принято называть глубинной психологией. Излишне пояснять, почему основным методом здесь выступает клинико-психологический.</a:t>
            </a:r>
          </a:p>
          <a:p>
            <a:pPr algn="just"/>
            <a:r>
              <a:rPr lang="ru-RU" b="1" u="sng" dirty="0"/>
              <a:t>В качестве вспомогательных могут использоваться:</a:t>
            </a:r>
          </a:p>
          <a:p>
            <a:pPr algn="just"/>
            <a:r>
              <a:rPr lang="ru-RU" dirty="0"/>
              <a:t>• </a:t>
            </a:r>
            <a:r>
              <a:rPr lang="ru-RU" b="1" dirty="0"/>
              <a:t>«Я-структурный» тест </a:t>
            </a:r>
            <a:r>
              <a:rPr lang="ru-RU" dirty="0"/>
              <a:t>(</a:t>
            </a:r>
            <a:r>
              <a:rPr lang="ru-RU" dirty="0" err="1"/>
              <a:t>Ammon</a:t>
            </a:r>
            <a:r>
              <a:rPr lang="ru-RU" dirty="0"/>
              <a:t> G., 1976) адаптирован Ю. Я. </a:t>
            </a:r>
            <a:r>
              <a:rPr lang="ru-RU" dirty="0" err="1"/>
              <a:t>Тупициным</a:t>
            </a:r>
            <a:r>
              <a:rPr lang="ru-RU" dirty="0"/>
              <a:t>, В. В. Бочаровым и др. (1998);</a:t>
            </a:r>
          </a:p>
          <a:p>
            <a:pPr algn="just"/>
            <a:r>
              <a:rPr lang="ru-RU" dirty="0"/>
              <a:t>• </a:t>
            </a:r>
            <a:r>
              <a:rPr lang="ru-RU" b="1" dirty="0"/>
              <a:t>методика изучения ценностных ориентаций </a:t>
            </a:r>
            <a:r>
              <a:rPr lang="ru-RU" b="1" dirty="0" err="1"/>
              <a:t>Рокич</a:t>
            </a:r>
            <a:r>
              <a:rPr lang="ru-RU" b="1" dirty="0"/>
              <a:t> </a:t>
            </a:r>
            <a:r>
              <a:rPr lang="ru-RU" dirty="0"/>
              <a:t>(</a:t>
            </a:r>
            <a:r>
              <a:rPr lang="ru-RU" dirty="0" err="1"/>
              <a:t>Rockeach</a:t>
            </a:r>
            <a:r>
              <a:rPr lang="ru-RU" dirty="0"/>
              <a:t>  М., 1973), адаптирована (Леонтьев Д. А., 1992б); методика «Индекс жизненного стиля»  — определение системы защитных механизмов психики (</a:t>
            </a:r>
            <a:r>
              <a:rPr lang="ru-RU" dirty="0" err="1"/>
              <a:t>Plutchik</a:t>
            </a:r>
            <a:r>
              <a:rPr lang="ru-RU" dirty="0"/>
              <a:t> R., </a:t>
            </a:r>
            <a:r>
              <a:rPr lang="ru-RU" dirty="0" err="1"/>
              <a:t>Kellerman</a:t>
            </a:r>
            <a:r>
              <a:rPr lang="ru-RU" dirty="0"/>
              <a:t> Р., </a:t>
            </a:r>
            <a:r>
              <a:rPr lang="ru-RU" dirty="0" err="1"/>
              <a:t>Counte</a:t>
            </a:r>
            <a:r>
              <a:rPr lang="ru-RU" dirty="0"/>
              <a:t> H., 1979) адаптирована (</a:t>
            </a:r>
            <a:r>
              <a:rPr lang="ru-RU" dirty="0" err="1"/>
              <a:t>Клубова</a:t>
            </a:r>
            <a:r>
              <a:rPr lang="ru-RU" dirty="0"/>
              <a:t> Е. Б., 1995; 1998);</a:t>
            </a:r>
          </a:p>
          <a:p>
            <a:pPr algn="just"/>
            <a:r>
              <a:rPr lang="ru-RU" dirty="0"/>
              <a:t>• </a:t>
            </a:r>
            <a:r>
              <a:rPr lang="ru-RU" b="1" dirty="0"/>
              <a:t>проективные методы </a:t>
            </a:r>
            <a:r>
              <a:rPr lang="ru-RU" dirty="0"/>
              <a:t>(Мясищев В. Н. с </a:t>
            </a:r>
            <a:r>
              <a:rPr lang="ru-RU" dirty="0" err="1"/>
              <a:t>соавт</a:t>
            </a:r>
            <a:r>
              <a:rPr lang="ru-RU" dirty="0"/>
              <a:t>, 1969, Соколова Е. Т., 1980):</a:t>
            </a:r>
          </a:p>
          <a:p>
            <a:pPr algn="just"/>
            <a:r>
              <a:rPr lang="ru-RU" dirty="0"/>
              <a:t>— </a:t>
            </a:r>
            <a:r>
              <a:rPr lang="ru-RU" b="1" dirty="0"/>
              <a:t>тематический апперцепционный тест </a:t>
            </a:r>
            <a:r>
              <a:rPr lang="ru-RU" dirty="0"/>
              <a:t>— ТАТ (H. </a:t>
            </a:r>
            <a:r>
              <a:rPr lang="ru-RU" dirty="0" err="1"/>
              <a:t>Murray</a:t>
            </a:r>
            <a:r>
              <a:rPr lang="ru-RU" dirty="0"/>
              <a:t>, 1943), описали (Киященко Н. К., 1965; Соколова Е. Т., 1974; </a:t>
            </a:r>
            <a:r>
              <a:rPr lang="ru-RU" dirty="0" err="1"/>
              <a:t>Гильяшева</a:t>
            </a:r>
            <a:r>
              <a:rPr lang="ru-RU" dirty="0"/>
              <a:t> И. Н., 1976);</a:t>
            </a:r>
          </a:p>
          <a:p>
            <a:pPr algn="just"/>
            <a:r>
              <a:rPr lang="ru-RU" dirty="0"/>
              <a:t>— </a:t>
            </a:r>
            <a:r>
              <a:rPr lang="ru-RU" b="1" dirty="0"/>
              <a:t>рисуночный тест «Человек под дождем» </a:t>
            </a:r>
            <a:r>
              <a:rPr lang="ru-RU" dirty="0"/>
              <a:t>(Романова Е., </a:t>
            </a:r>
            <a:r>
              <a:rPr lang="ru-RU" dirty="0" err="1"/>
              <a:t>Сытько</a:t>
            </a:r>
            <a:r>
              <a:rPr lang="ru-RU" dirty="0"/>
              <a:t> Т., 1992);</a:t>
            </a:r>
          </a:p>
          <a:p>
            <a:pPr algn="just"/>
            <a:r>
              <a:rPr lang="ru-RU" dirty="0"/>
              <a:t>— </a:t>
            </a:r>
            <a:r>
              <a:rPr lang="ru-RU" b="1" dirty="0"/>
              <a:t>рисуночный тест «Несуществующее животное» </a:t>
            </a:r>
            <a:r>
              <a:rPr lang="ru-RU" dirty="0"/>
              <a:t>(</a:t>
            </a:r>
            <a:r>
              <a:rPr lang="ru-RU" dirty="0" err="1"/>
              <a:t>Габидулина</a:t>
            </a:r>
            <a:r>
              <a:rPr lang="ru-RU" dirty="0"/>
              <a:t> С. Э., 1986; </a:t>
            </a:r>
            <a:r>
              <a:rPr lang="ru-RU" dirty="0" err="1"/>
              <a:t>Дукаревич</a:t>
            </a:r>
            <a:r>
              <a:rPr lang="ru-RU" dirty="0"/>
              <a:t> М. З., 1990);</a:t>
            </a:r>
          </a:p>
          <a:p>
            <a:pPr algn="just"/>
            <a:r>
              <a:rPr lang="ru-RU" dirty="0"/>
              <a:t>— </a:t>
            </a:r>
            <a:r>
              <a:rPr lang="ru-RU" b="1" dirty="0"/>
              <a:t>методика «Незавершенные предложения» </a:t>
            </a:r>
            <a:r>
              <a:rPr lang="ru-RU" dirty="0"/>
              <a:t>(</a:t>
            </a:r>
            <a:r>
              <a:rPr lang="ru-RU" dirty="0" err="1"/>
              <a:t>Payne</a:t>
            </a:r>
            <a:r>
              <a:rPr lang="ru-RU" dirty="0"/>
              <a:t>  А., 1928; </a:t>
            </a:r>
            <a:r>
              <a:rPr lang="ru-RU" dirty="0" err="1"/>
              <a:t>Sacks</a:t>
            </a:r>
            <a:r>
              <a:rPr lang="ru-RU" dirty="0"/>
              <a:t>  J. M., </a:t>
            </a:r>
            <a:r>
              <a:rPr lang="ru-RU" dirty="0" err="1"/>
              <a:t>Levi</a:t>
            </a:r>
            <a:r>
              <a:rPr lang="ru-RU" dirty="0"/>
              <a:t> S., 1950) апробирована (Румянцев Г. Г., 1969);</a:t>
            </a:r>
          </a:p>
          <a:p>
            <a:pPr algn="just"/>
            <a:r>
              <a:rPr lang="ru-RU" dirty="0"/>
              <a:t>— </a:t>
            </a:r>
            <a:r>
              <a:rPr lang="ru-RU" b="1" dirty="0"/>
              <a:t>«Тест руки» </a:t>
            </a:r>
            <a:r>
              <a:rPr lang="ru-RU" dirty="0"/>
              <a:t>— </a:t>
            </a:r>
            <a:r>
              <a:rPr lang="ru-RU" dirty="0" err="1"/>
              <a:t>Hand-test</a:t>
            </a:r>
            <a:r>
              <a:rPr lang="ru-RU" dirty="0"/>
              <a:t> (</a:t>
            </a:r>
            <a:r>
              <a:rPr lang="ru-RU" dirty="0" err="1"/>
              <a:t>Wagner</a:t>
            </a:r>
            <a:r>
              <a:rPr lang="ru-RU" dirty="0"/>
              <a:t> E., 1992), адаптирован (Курбатова Т. Н., 2001);</a:t>
            </a:r>
          </a:p>
          <a:p>
            <a:pPr algn="just"/>
            <a:r>
              <a:rPr lang="ru-RU" dirty="0"/>
              <a:t>— </a:t>
            </a:r>
            <a:r>
              <a:rPr lang="ru-RU" b="1" dirty="0"/>
              <a:t>тест Л. </a:t>
            </a:r>
            <a:r>
              <a:rPr lang="ru-RU" b="1" dirty="0" err="1"/>
              <a:t>Сонди</a:t>
            </a:r>
            <a:r>
              <a:rPr lang="ru-RU" dirty="0"/>
              <a:t> (1939), модифицированный и  адаптированный вариант (</a:t>
            </a:r>
            <a:r>
              <a:rPr lang="ru-RU" dirty="0" err="1"/>
              <a:t>Собчик</a:t>
            </a:r>
            <a:r>
              <a:rPr lang="ru-RU" dirty="0"/>
              <a:t> Л. Н., 2003).</a:t>
            </a:r>
          </a:p>
        </p:txBody>
      </p:sp>
    </p:spTree>
    <p:extLst>
      <p:ext uri="{BB962C8B-B14F-4D97-AF65-F5344CB8AC3E}">
        <p14:creationId xmlns:p14="http://schemas.microsoft.com/office/powerpoint/2010/main" val="1391342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94688-50CF-0289-F429-204978680DE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BD8FA13-B952-24B4-9FE0-C6A4AB87987C}"/>
              </a:ext>
            </a:extLst>
          </p:cNvPr>
          <p:cNvSpPr txBox="1"/>
          <p:nvPr/>
        </p:nvSpPr>
        <p:spPr>
          <a:xfrm>
            <a:off x="966147" y="492922"/>
            <a:ext cx="10259706" cy="5586145"/>
          </a:xfrm>
          <a:prstGeom prst="rect">
            <a:avLst/>
          </a:prstGeom>
          <a:noFill/>
        </p:spPr>
        <p:txBody>
          <a:bodyPr wrap="square">
            <a:spAutoFit/>
          </a:bodyPr>
          <a:lstStyle/>
          <a:p>
            <a:pPr algn="just"/>
            <a:r>
              <a:rPr lang="ru-RU" sz="2100" dirty="0"/>
              <a:t>Одним из наиболее важных факторов развития </a:t>
            </a:r>
            <a:r>
              <a:rPr lang="ru-RU" sz="2100" dirty="0" err="1"/>
              <a:t>психотравматизации</a:t>
            </a:r>
            <a:r>
              <a:rPr lang="ru-RU" sz="2100" dirty="0"/>
              <a:t> в экстремальных ситуациях, с  точки зрения приверженцев психодинамического направления, является включение диссоциативных процессов. Прогностически важным относительно психической травмы поэтому является наличие признаков диссоциации в  экстремальной ситуации. Психодиагностическим инструментом, позволяющим ретроспективно оценить наличие диссоциаций переживания экстремальной ситуации, является </a:t>
            </a:r>
            <a:r>
              <a:rPr lang="ru-RU" sz="2100" b="1" dirty="0"/>
              <a:t>«Опросник </a:t>
            </a:r>
            <a:r>
              <a:rPr lang="ru-RU" sz="2100" b="1" dirty="0" err="1"/>
              <a:t>перетравматических</a:t>
            </a:r>
            <a:r>
              <a:rPr lang="ru-RU" sz="2100" b="1" dirty="0"/>
              <a:t> диссоциаций» (Агарков  В. А., Тарабрина Н. В., 1998). </a:t>
            </a:r>
            <a:r>
              <a:rPr lang="ru-RU" sz="2100" dirty="0"/>
              <a:t>В остром периоде травмы диссоциация проявляется как механизм защиты от невыносимых негативных переживаний, она оказывает анестезирующее действие, выводит индивида из  соприкосновения с  интенсивными болезненными чувствами и эмоциями, вызванными травмой.</a:t>
            </a:r>
          </a:p>
          <a:p>
            <a:pPr algn="just"/>
            <a:r>
              <a:rPr lang="ru-RU" sz="2100" dirty="0"/>
              <a:t>Еще один опросник, направленный на изучение диссоциации — </a:t>
            </a:r>
            <a:r>
              <a:rPr lang="ru-RU" sz="2100" b="1" dirty="0"/>
              <a:t>«Шкала диссоциаций» («</a:t>
            </a:r>
            <a:r>
              <a:rPr lang="ru-RU" sz="2100" b="1" dirty="0" err="1"/>
              <a:t>Dissociation</a:t>
            </a:r>
            <a:r>
              <a:rPr lang="ru-RU" sz="2100" b="1" dirty="0"/>
              <a:t> Experience </a:t>
            </a:r>
            <a:r>
              <a:rPr lang="ru-RU" sz="2100" b="1" dirty="0" err="1"/>
              <a:t>Scale</a:t>
            </a:r>
            <a:r>
              <a:rPr lang="ru-RU" sz="2100" b="1" dirty="0"/>
              <a:t>», </a:t>
            </a:r>
            <a:r>
              <a:rPr lang="ru-RU" sz="2100" b="1" dirty="0" err="1"/>
              <a:t>Bernstein</a:t>
            </a:r>
            <a:r>
              <a:rPr lang="ru-RU" sz="2100" b="1" dirty="0"/>
              <a:t> E. M., </a:t>
            </a:r>
            <a:r>
              <a:rPr lang="ru-RU" sz="2100" b="1" dirty="0" err="1"/>
              <a:t>Putnam</a:t>
            </a:r>
            <a:r>
              <a:rPr lang="ru-RU" sz="2100" b="1" dirty="0"/>
              <a:t> F. W., 1986). </a:t>
            </a:r>
            <a:r>
              <a:rPr lang="ru-RU" sz="2100" dirty="0"/>
              <a:t>На русский язык опросник переведен и  адаптирован В. А. Агарковым и  Н. В. Тарабриной в 1999 году. В данной методике оцениваются проявления механизма диссоциации и в  обыденных условиях, и в  экстремальных потенциально психотравмирующих ситуациях.</a:t>
            </a:r>
          </a:p>
        </p:txBody>
      </p:sp>
    </p:spTree>
    <p:extLst>
      <p:ext uri="{BB962C8B-B14F-4D97-AF65-F5344CB8AC3E}">
        <p14:creationId xmlns:p14="http://schemas.microsoft.com/office/powerpoint/2010/main" val="3624301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7FDB1-581C-6444-B766-D760801A118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055175A-B958-280D-2185-55AC15A1E12B}"/>
              </a:ext>
            </a:extLst>
          </p:cNvPr>
          <p:cNvSpPr txBox="1"/>
          <p:nvPr/>
        </p:nvSpPr>
        <p:spPr>
          <a:xfrm>
            <a:off x="822846" y="474345"/>
            <a:ext cx="10818695" cy="5909310"/>
          </a:xfrm>
          <a:prstGeom prst="rect">
            <a:avLst/>
          </a:prstGeom>
          <a:noFill/>
        </p:spPr>
        <p:txBody>
          <a:bodyPr wrap="square">
            <a:spAutoFit/>
          </a:bodyPr>
          <a:lstStyle/>
          <a:p>
            <a:pPr algn="just"/>
            <a:r>
              <a:rPr lang="ru-RU" dirty="0"/>
              <a:t>В рамках </a:t>
            </a:r>
            <a:r>
              <a:rPr lang="ru-RU" b="1" dirty="0"/>
              <a:t>гуманистической, или экзистенциальной, психологии </a:t>
            </a:r>
            <a:r>
              <a:rPr lang="ru-RU" dirty="0"/>
              <a:t>экстремальные и кризисные состояния могут рассматриваться как переломные моменты в самореализации человека. </a:t>
            </a:r>
            <a:r>
              <a:rPr lang="ru-RU" b="1" dirty="0"/>
              <a:t>Экстремальное состояние </a:t>
            </a:r>
            <a:r>
              <a:rPr lang="ru-RU" dirty="0"/>
              <a:t>есть отражение острой угрозы реализации всего жизненного замысла. </a:t>
            </a:r>
            <a:r>
              <a:rPr lang="ru-RU" b="1" dirty="0"/>
              <a:t>Кризис </a:t>
            </a:r>
            <a:r>
              <a:rPr lang="ru-RU" dirty="0"/>
              <a:t> — поворотный, переломный момент в  его осуществлении. В  экстремальных состояниях психологической задачей человека является переживание нового необычного опыта, имеющего угрожающий характер (возможно, даже витальную угрозу), и  интеграция его в  предыдущий жизненный опыт. В кризисе жизненный замысел и путь к его осуществлению оказываются под сомнением. Субъективное чувство тупика, безвыходности, характерное для кризиса, свидетельствует о  блокировании главной с  позиций гуманистической психологии личностной цели  — самоактуализации человека. </a:t>
            </a:r>
          </a:p>
          <a:p>
            <a:pPr algn="just"/>
            <a:r>
              <a:rPr lang="ru-RU" b="1" dirty="0"/>
              <a:t>Психологическими задачами </a:t>
            </a:r>
            <a:r>
              <a:rPr lang="ru-RU" dirty="0"/>
              <a:t>переживания кризисного состояния является обретение человеком новых жизненных смыслов, новых ориентиров и  ценностей. Решение этих задач не только позволяет пережить кризис благополучно, но и может вывести личность на новую ступень ее развития, расширив экзистенциальный опыт. Ревизия ценностей, пересмотр старых или поиск новых жизненных смыслов, восстановление снизившейся самооценки оказываются здесь в фокусе психологической помощи и, соответственно, психодиагностики. Исследования самосознания, ценностной структуры методически слабо оснащены. Существуют </a:t>
            </a:r>
            <a:r>
              <a:rPr lang="ru-RU" dirty="0" err="1"/>
              <a:t>психодиагностичекие</a:t>
            </a:r>
            <a:r>
              <a:rPr lang="ru-RU" dirty="0"/>
              <a:t> инструменты, предназначенные для этих целей, например: </a:t>
            </a:r>
          </a:p>
          <a:p>
            <a:pPr algn="just"/>
            <a:r>
              <a:rPr lang="ru-RU" dirty="0"/>
              <a:t>• </a:t>
            </a:r>
            <a:r>
              <a:rPr lang="ru-RU" b="1" dirty="0"/>
              <a:t>методика «Ценностные ориентации» </a:t>
            </a:r>
            <a:r>
              <a:rPr lang="ru-RU" dirty="0"/>
              <a:t>(</a:t>
            </a:r>
            <a:r>
              <a:rPr lang="ru-RU" dirty="0" err="1"/>
              <a:t>Рокич</a:t>
            </a:r>
            <a:r>
              <a:rPr lang="ru-RU" dirty="0"/>
              <a:t> М., 1973), адаптированная А. </a:t>
            </a:r>
            <a:r>
              <a:rPr lang="ru-RU" dirty="0" err="1"/>
              <a:t>Гоштаусом</a:t>
            </a:r>
            <a:r>
              <a:rPr lang="ru-RU" dirty="0"/>
              <a:t>, А. А. Семеновым, В. А. </a:t>
            </a:r>
            <a:r>
              <a:rPr lang="ru-RU" dirty="0" err="1"/>
              <a:t>Ядовым</a:t>
            </a:r>
            <a:r>
              <a:rPr lang="ru-RU" dirty="0"/>
              <a:t> (Саморегуляция, 1979), модифицированный вариант (Леонтьев Д. А., 1992); </a:t>
            </a:r>
          </a:p>
          <a:p>
            <a:pPr algn="just"/>
            <a:r>
              <a:rPr lang="ru-RU" dirty="0"/>
              <a:t>• </a:t>
            </a:r>
            <a:r>
              <a:rPr lang="ru-RU" b="1" dirty="0"/>
              <a:t>методика «Ценностные ориентации личности», </a:t>
            </a:r>
            <a:r>
              <a:rPr lang="ru-RU" dirty="0"/>
              <a:t>созданная на основе теории универсального содержания и структуры ценностей С. Шварца и У. </a:t>
            </a:r>
            <a:r>
              <a:rPr lang="ru-RU" dirty="0" err="1"/>
              <a:t>Бильски</a:t>
            </a:r>
            <a:r>
              <a:rPr lang="ru-RU" dirty="0"/>
              <a:t> (</a:t>
            </a:r>
            <a:r>
              <a:rPr lang="ru-RU" dirty="0" err="1"/>
              <a:t>Schwartz</a:t>
            </a:r>
            <a:r>
              <a:rPr lang="ru-RU" dirty="0"/>
              <a:t> S. N., </a:t>
            </a:r>
            <a:r>
              <a:rPr lang="ru-RU" dirty="0" err="1"/>
              <a:t>Bilsky</a:t>
            </a:r>
            <a:r>
              <a:rPr lang="ru-RU" dirty="0"/>
              <a:t> W., 1990), адаптирована (Пахомова Е. В., 2011).</a:t>
            </a:r>
          </a:p>
        </p:txBody>
      </p:sp>
    </p:spTree>
    <p:extLst>
      <p:ext uri="{BB962C8B-B14F-4D97-AF65-F5344CB8AC3E}">
        <p14:creationId xmlns:p14="http://schemas.microsoft.com/office/powerpoint/2010/main" val="3830995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F0DBC-C811-A5F0-7673-73C05B58B49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8677647-FA9D-FF81-402C-FFA5D708BE9B}"/>
              </a:ext>
            </a:extLst>
          </p:cNvPr>
          <p:cNvSpPr txBox="1"/>
          <p:nvPr/>
        </p:nvSpPr>
        <p:spPr>
          <a:xfrm>
            <a:off x="1102625" y="778514"/>
            <a:ext cx="9986750" cy="4832092"/>
          </a:xfrm>
          <a:prstGeom prst="rect">
            <a:avLst/>
          </a:prstGeom>
          <a:noFill/>
        </p:spPr>
        <p:txBody>
          <a:bodyPr wrap="square">
            <a:spAutoFit/>
          </a:bodyPr>
          <a:lstStyle/>
          <a:p>
            <a:pPr algn="just"/>
            <a:r>
              <a:rPr lang="ru-RU" sz="2200" dirty="0"/>
              <a:t>Методы, применяемые для измерения </a:t>
            </a:r>
            <a:r>
              <a:rPr lang="ru-RU" sz="2200" b="1" dirty="0"/>
              <a:t>самооценки, самосознания, самоотношения</a:t>
            </a:r>
            <a:r>
              <a:rPr lang="ru-RU" sz="2200" dirty="0"/>
              <a:t>, которые могут быть использованы при психологической диагностике человека, находящегося в кризисном состоянии и после преодоления кризиса — для объективации данных о восстановлении личностной идентичности и интеграции личности, следующие: </a:t>
            </a:r>
          </a:p>
          <a:p>
            <a:pPr algn="just"/>
            <a:r>
              <a:rPr lang="ru-RU" sz="2200" dirty="0"/>
              <a:t>• Q-сортировка (</a:t>
            </a:r>
            <a:r>
              <a:rPr lang="ru-RU" sz="2200" dirty="0" err="1"/>
              <a:t>Stephanson</a:t>
            </a:r>
            <a:r>
              <a:rPr lang="ru-RU" sz="2200" dirty="0"/>
              <a:t>  W., 1956), адаптирована </a:t>
            </a:r>
            <a:r>
              <a:rPr lang="ru-RU" sz="2200" dirty="0" err="1"/>
              <a:t>Исуриной</a:t>
            </a:r>
            <a:r>
              <a:rPr lang="ru-RU" sz="2200" dirty="0"/>
              <a:t> Г. Л. (1984); </a:t>
            </a:r>
            <a:r>
              <a:rPr lang="ru-RU" sz="2200" dirty="0" err="1"/>
              <a:t>Цыцаревым</a:t>
            </a:r>
            <a:r>
              <a:rPr lang="ru-RU" sz="2200" dirty="0"/>
              <a:t> С. В. (2002); </a:t>
            </a:r>
          </a:p>
          <a:p>
            <a:pPr algn="just"/>
            <a:r>
              <a:rPr lang="ru-RU" sz="2200" dirty="0"/>
              <a:t>• опросник самоотношения — ОСО (Столин В. В., 1985, 1987); </a:t>
            </a:r>
          </a:p>
          <a:p>
            <a:pPr algn="just"/>
            <a:r>
              <a:rPr lang="ru-RU" sz="2200" dirty="0"/>
              <a:t>• методика исследования самоотношения — МИС (</a:t>
            </a:r>
            <a:r>
              <a:rPr lang="ru-RU" sz="2200" dirty="0" err="1"/>
              <a:t>Пантилеев</a:t>
            </a:r>
            <a:r>
              <a:rPr lang="ru-RU" sz="2200" dirty="0"/>
              <a:t> С. Р., 1993); </a:t>
            </a:r>
          </a:p>
          <a:p>
            <a:pPr algn="just"/>
            <a:r>
              <a:rPr lang="ru-RU" sz="2200" dirty="0"/>
              <a:t>• методика измерения самоотношения  — СОТКУ (Куницына  В. Н. с  </a:t>
            </a:r>
            <a:r>
              <a:rPr lang="ru-RU" sz="2200" dirty="0" err="1"/>
              <a:t>соавт</a:t>
            </a:r>
            <a:r>
              <a:rPr lang="ru-RU" sz="2200" dirty="0"/>
              <a:t>., 2001); </a:t>
            </a:r>
          </a:p>
          <a:p>
            <a:pPr algn="just"/>
            <a:r>
              <a:rPr lang="ru-RU" sz="2200" dirty="0"/>
              <a:t>• методика определения самооценки (Дембо  Т., 1962), модифицирована (Рубинштейн С. Я., 1970); </a:t>
            </a:r>
          </a:p>
          <a:p>
            <a:pPr algn="just"/>
            <a:r>
              <a:rPr lang="ru-RU" sz="2200" dirty="0"/>
              <a:t>• опросник для изучения образа Я у подростков Д. Оффера (Кулаков С. А., Дементьев В. В., 1990).</a:t>
            </a:r>
          </a:p>
        </p:txBody>
      </p:sp>
    </p:spTree>
    <p:extLst>
      <p:ext uri="{BB962C8B-B14F-4D97-AF65-F5344CB8AC3E}">
        <p14:creationId xmlns:p14="http://schemas.microsoft.com/office/powerpoint/2010/main" val="4003914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6B319-94FD-64CA-F143-1FCD1884B90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637B490-BA96-935A-8691-1FE72FBFF25F}"/>
              </a:ext>
            </a:extLst>
          </p:cNvPr>
          <p:cNvSpPr txBox="1"/>
          <p:nvPr/>
        </p:nvSpPr>
        <p:spPr>
          <a:xfrm>
            <a:off x="436728" y="208846"/>
            <a:ext cx="11382233" cy="6755696"/>
          </a:xfrm>
          <a:prstGeom prst="rect">
            <a:avLst/>
          </a:prstGeom>
          <a:noFill/>
        </p:spPr>
        <p:txBody>
          <a:bodyPr wrap="square">
            <a:spAutoFit/>
          </a:bodyPr>
          <a:lstStyle/>
          <a:p>
            <a:pPr>
              <a:buNone/>
            </a:pPr>
            <a:r>
              <a:rPr lang="ru-RU" sz="1900" b="1" u="sng" dirty="0"/>
              <a:t>Психодиагностика последствий психической травматизации</a:t>
            </a:r>
            <a:br>
              <a:rPr lang="ru-RU" dirty="0"/>
            </a:br>
            <a:r>
              <a:rPr lang="ru-RU" dirty="0"/>
              <a:t>Психическая травматизация может приводить к широкому спектру нарушений — от реактивных психозов до тревожно-</a:t>
            </a:r>
            <a:r>
              <a:rPr lang="ru-RU" dirty="0" err="1"/>
              <a:t>фобических</a:t>
            </a:r>
            <a:r>
              <a:rPr lang="ru-RU" dirty="0"/>
              <a:t> и психосоматических расстройств. Главная задача психодиагностики — выявить факт травмы и установить связь между пережитым событием и текущими симптомами.</a:t>
            </a:r>
          </a:p>
          <a:p>
            <a:pPr>
              <a:buNone/>
            </a:pPr>
            <a:r>
              <a:rPr lang="ru-RU" b="1" i="1" dirty="0"/>
              <a:t>Круг психических нарушений после травмы</a:t>
            </a:r>
          </a:p>
          <a:p>
            <a:pPr>
              <a:buFont typeface="Arial" panose="020B0604020202020204" pitchFamily="34" charset="0"/>
              <a:buChar char="•"/>
            </a:pPr>
            <a:r>
              <a:rPr lang="ru-RU" dirty="0"/>
              <a:t>психогенные психозы;</a:t>
            </a:r>
          </a:p>
          <a:p>
            <a:pPr>
              <a:buFont typeface="Arial" panose="020B0604020202020204" pitchFamily="34" charset="0"/>
              <a:buChar char="•"/>
            </a:pPr>
            <a:r>
              <a:rPr lang="ru-RU" dirty="0"/>
              <a:t>реактивная депрессия;</a:t>
            </a:r>
          </a:p>
          <a:p>
            <a:pPr>
              <a:buFont typeface="Arial" panose="020B0604020202020204" pitchFamily="34" charset="0"/>
              <a:buChar char="•"/>
            </a:pPr>
            <a:r>
              <a:rPr lang="ru-RU" dirty="0"/>
              <a:t>тревожно-</a:t>
            </a:r>
            <a:r>
              <a:rPr lang="ru-RU" dirty="0" err="1"/>
              <a:t>фобические</a:t>
            </a:r>
            <a:r>
              <a:rPr lang="ru-RU" dirty="0"/>
              <a:t> расстройства;</a:t>
            </a:r>
          </a:p>
          <a:p>
            <a:pPr>
              <a:buFont typeface="Arial" panose="020B0604020202020204" pitchFamily="34" charset="0"/>
              <a:buChar char="•"/>
            </a:pPr>
            <a:r>
              <a:rPr lang="ru-RU" dirty="0"/>
              <a:t>расстройства адаптации;</a:t>
            </a:r>
          </a:p>
          <a:p>
            <a:pPr>
              <a:buFont typeface="Arial" panose="020B0604020202020204" pitchFamily="34" charset="0"/>
              <a:buChar char="•"/>
            </a:pPr>
            <a:r>
              <a:rPr lang="ru-RU" dirty="0"/>
              <a:t>психосоматические реакции.</a:t>
            </a:r>
          </a:p>
          <a:p>
            <a:pPr>
              <a:buNone/>
            </a:pPr>
            <a:r>
              <a:rPr lang="ru-RU" b="1" dirty="0"/>
              <a:t>Ключевая задача:</a:t>
            </a:r>
            <a:r>
              <a:rPr lang="ru-RU" dirty="0"/>
              <a:t> отличить их от расстройств другой природы (дифференциальная диагностика).</a:t>
            </a:r>
          </a:p>
          <a:p>
            <a:pPr>
              <a:buNone/>
            </a:pPr>
            <a:r>
              <a:rPr lang="ru-RU" b="1" dirty="0"/>
              <a:t>Основная цель диагностики ПТСР. </a:t>
            </a:r>
            <a:r>
              <a:rPr lang="ru-RU" dirty="0"/>
              <a:t>ПТСР — наиболее специфичное последствие экстремальных ситуаций.</a:t>
            </a:r>
            <a:br>
              <a:rPr lang="ru-RU" dirty="0"/>
            </a:br>
            <a:r>
              <a:rPr lang="ru-RU" dirty="0"/>
              <a:t>Задача специалиста — установить факт травмы и выявить выраженность симптомов, входящих в синдром ПТСР.</a:t>
            </a:r>
          </a:p>
          <a:p>
            <a:pPr>
              <a:buNone/>
            </a:pPr>
            <a:r>
              <a:rPr lang="ru-RU" b="1" i="1" dirty="0"/>
              <a:t>Используемые диагностические методики</a:t>
            </a:r>
          </a:p>
          <a:p>
            <a:pPr>
              <a:buNone/>
            </a:pPr>
            <a:r>
              <a:rPr lang="ru-RU" dirty="0"/>
              <a:t>Комплекс методик (адаптация ИП РАН, Н. В. Тарабрина):</a:t>
            </a:r>
          </a:p>
          <a:p>
            <a:pPr>
              <a:buFont typeface="Arial" panose="020B0604020202020204" pitchFamily="34" charset="0"/>
              <a:buChar char="•"/>
            </a:pPr>
            <a:r>
              <a:rPr lang="ru-RU" dirty="0"/>
              <a:t>клинико-психологическое интервью;</a:t>
            </a:r>
          </a:p>
          <a:p>
            <a:pPr>
              <a:buFont typeface="Arial" panose="020B0604020202020204" pitchFamily="34" charset="0"/>
              <a:buChar char="•"/>
            </a:pPr>
            <a:r>
              <a:rPr lang="ru-RU" dirty="0"/>
              <a:t>психометрические шкалы, разработанные специально для диагностики ПТСР;</a:t>
            </a:r>
          </a:p>
          <a:p>
            <a:pPr>
              <a:buFont typeface="Arial" panose="020B0604020202020204" pitchFamily="34" charset="0"/>
              <a:buChar char="•"/>
            </a:pPr>
            <a:r>
              <a:rPr lang="ru-RU" dirty="0"/>
              <a:t>инструменты, применяемые в мировой практике (опросники, шкалы частоты и интенсивности симптомов).</a:t>
            </a:r>
          </a:p>
          <a:p>
            <a:pPr>
              <a:buNone/>
            </a:pPr>
            <a:r>
              <a:rPr lang="ru-RU" b="1" i="1" dirty="0"/>
              <a:t>Зачем используются: </a:t>
            </a:r>
            <a:r>
              <a:rPr lang="ru-RU" dirty="0"/>
              <a:t>Позволяют точно определить диагноз ПТСР или выявить отдельные признаки / риск его развития.</a:t>
            </a:r>
          </a:p>
          <a:p>
            <a:pPr>
              <a:buNone/>
            </a:pPr>
            <a:r>
              <a:rPr lang="ru-RU" b="1" i="1" dirty="0"/>
              <a:t>Зачем возвращать человека к травматическому событию</a:t>
            </a:r>
          </a:p>
          <a:p>
            <a:pPr>
              <a:buFont typeface="Arial" panose="020B0604020202020204" pitchFamily="34" charset="0"/>
              <a:buChar char="•"/>
            </a:pPr>
            <a:r>
              <a:rPr lang="ru-RU" dirty="0"/>
              <a:t>помогает уточнить картину травматизации;</a:t>
            </a:r>
          </a:p>
          <a:p>
            <a:pPr>
              <a:buFont typeface="Arial" panose="020B0604020202020204" pitchFamily="34" charset="0"/>
              <a:buChar char="•"/>
            </a:pPr>
            <a:r>
              <a:rPr lang="ru-RU" dirty="0"/>
              <a:t>имеет психокоррекционный эффект,</a:t>
            </a:r>
          </a:p>
          <a:p>
            <a:pPr>
              <a:buFont typeface="Arial" panose="020B0604020202020204" pitchFamily="34" charset="0"/>
              <a:buChar char="•"/>
            </a:pPr>
            <a:r>
              <a:rPr lang="ru-RU" dirty="0"/>
              <a:t>является необходимым элементом большинства методов терапии ПТСР.</a:t>
            </a:r>
          </a:p>
        </p:txBody>
      </p:sp>
    </p:spTree>
    <p:extLst>
      <p:ext uri="{BB962C8B-B14F-4D97-AF65-F5344CB8AC3E}">
        <p14:creationId xmlns:p14="http://schemas.microsoft.com/office/powerpoint/2010/main" val="3197255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378C9-755C-2F09-9111-B89486F22EE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359C66F-CA9D-082D-D87F-F80AEAE86CE3}"/>
              </a:ext>
            </a:extLst>
          </p:cNvPr>
          <p:cNvSpPr txBox="1"/>
          <p:nvPr/>
        </p:nvSpPr>
        <p:spPr>
          <a:xfrm>
            <a:off x="1075330" y="590983"/>
            <a:ext cx="10041340" cy="4939814"/>
          </a:xfrm>
          <a:prstGeom prst="rect">
            <a:avLst/>
          </a:prstGeom>
          <a:noFill/>
        </p:spPr>
        <p:txBody>
          <a:bodyPr wrap="square">
            <a:spAutoFit/>
          </a:bodyPr>
          <a:lstStyle/>
          <a:p>
            <a:pPr algn="just"/>
            <a:r>
              <a:rPr lang="ru-RU" sz="2200" b="1" u="sng" dirty="0"/>
              <a:t>Основными клинико-психологическими методами диагностики ПТСР являются: </a:t>
            </a:r>
          </a:p>
          <a:p>
            <a:pPr algn="just"/>
            <a:endParaRPr lang="ru-RU" sz="2100" dirty="0"/>
          </a:p>
          <a:p>
            <a:pPr algn="just"/>
            <a:r>
              <a:rPr lang="ru-RU" sz="2100" dirty="0"/>
              <a:t>• </a:t>
            </a:r>
            <a:r>
              <a:rPr lang="ru-RU" sz="2100" b="1" dirty="0"/>
              <a:t>«Структурированное клиническое диагностическое интервью» </a:t>
            </a:r>
            <a:r>
              <a:rPr lang="ru-RU" sz="2100" dirty="0"/>
              <a:t>(СКИД)  — </a:t>
            </a:r>
            <a:r>
              <a:rPr lang="ru-RU" sz="2100" dirty="0" err="1"/>
              <a:t>Structured</a:t>
            </a:r>
            <a:r>
              <a:rPr lang="ru-RU" sz="2100" dirty="0"/>
              <a:t> </a:t>
            </a:r>
            <a:r>
              <a:rPr lang="ru-RU" sz="2100" dirty="0" err="1"/>
              <a:t>Clinical</a:t>
            </a:r>
            <a:r>
              <a:rPr lang="ru-RU" sz="2100" dirty="0"/>
              <a:t> </a:t>
            </a:r>
            <a:r>
              <a:rPr lang="ru-RU" sz="2100" dirty="0" err="1"/>
              <a:t>Interview</a:t>
            </a:r>
            <a:r>
              <a:rPr lang="ru-RU" sz="2100" dirty="0"/>
              <a:t> </a:t>
            </a:r>
            <a:r>
              <a:rPr lang="ru-RU" sz="2100" dirty="0" err="1"/>
              <a:t>for</a:t>
            </a:r>
            <a:r>
              <a:rPr lang="ru-RU" sz="2100" dirty="0"/>
              <a:t> DSM (SCID) (Davidson, Smith, </a:t>
            </a:r>
            <a:r>
              <a:rPr lang="ru-RU" sz="2100" dirty="0" err="1"/>
              <a:t>Kudler</a:t>
            </a:r>
            <a:r>
              <a:rPr lang="ru-RU" sz="2100" dirty="0"/>
              <a:t>, 1989); </a:t>
            </a:r>
          </a:p>
          <a:p>
            <a:pPr algn="just"/>
            <a:r>
              <a:rPr lang="ru-RU" sz="2100" dirty="0"/>
              <a:t>• </a:t>
            </a:r>
            <a:r>
              <a:rPr lang="ru-RU" sz="2100" b="1" dirty="0"/>
              <a:t>«Шкала для клинической диагностики ПТСР» </a:t>
            </a:r>
            <a:r>
              <a:rPr lang="ru-RU" sz="2100" dirty="0"/>
              <a:t>(</a:t>
            </a:r>
            <a:r>
              <a:rPr lang="ru-RU" sz="2100" dirty="0" err="1"/>
              <a:t>Clinical-administered</a:t>
            </a:r>
            <a:r>
              <a:rPr lang="ru-RU" sz="2100" dirty="0"/>
              <a:t> PTSD </a:t>
            </a:r>
            <a:r>
              <a:rPr lang="ru-RU" sz="2100" dirty="0" err="1"/>
              <a:t>Scale</a:t>
            </a:r>
            <a:r>
              <a:rPr lang="ru-RU" sz="2100" dirty="0"/>
              <a:t> — CAPS) (</a:t>
            </a:r>
            <a:r>
              <a:rPr lang="ru-RU" sz="2100" dirty="0" err="1"/>
              <a:t>Blake</a:t>
            </a:r>
            <a:r>
              <a:rPr lang="ru-RU" sz="2100" dirty="0"/>
              <a:t> D. D., </a:t>
            </a:r>
            <a:r>
              <a:rPr lang="ru-RU" sz="2100" dirty="0" err="1"/>
              <a:t>Weathers</a:t>
            </a:r>
            <a:r>
              <a:rPr lang="ru-RU" sz="2100" dirty="0"/>
              <a:t> F. W. </a:t>
            </a:r>
            <a:r>
              <a:rPr lang="ru-RU" sz="2100" dirty="0" err="1"/>
              <a:t>et</a:t>
            </a:r>
            <a:r>
              <a:rPr lang="ru-RU" sz="2100" dirty="0"/>
              <a:t> </a:t>
            </a:r>
            <a:r>
              <a:rPr lang="ru-RU" sz="2100" dirty="0" err="1"/>
              <a:t>al</a:t>
            </a:r>
            <a:r>
              <a:rPr lang="ru-RU" sz="2100" dirty="0"/>
              <a:t>., 1990). В комплекс психодиагностического инструментария ПТСР входят также опросники: </a:t>
            </a:r>
          </a:p>
          <a:p>
            <a:pPr algn="just"/>
            <a:r>
              <a:rPr lang="ru-RU" sz="2100" dirty="0"/>
              <a:t>• </a:t>
            </a:r>
            <a:r>
              <a:rPr lang="ru-RU" sz="2100" b="1" dirty="0"/>
              <a:t>«Шкала оценки тяжести воздействия травматического события» </a:t>
            </a:r>
            <a:r>
              <a:rPr lang="ru-RU" sz="2100" dirty="0"/>
              <a:t>— Impact </a:t>
            </a:r>
            <a:r>
              <a:rPr lang="ru-RU" sz="2100" dirty="0" err="1"/>
              <a:t>of</a:t>
            </a:r>
            <a:r>
              <a:rPr lang="ru-RU" sz="2100" dirty="0"/>
              <a:t> Event </a:t>
            </a:r>
            <a:r>
              <a:rPr lang="ru-RU" sz="2100" dirty="0" err="1"/>
              <a:t>Scale-Revised</a:t>
            </a:r>
            <a:r>
              <a:rPr lang="ru-RU" sz="2100" dirty="0"/>
              <a:t> (IES-R) (</a:t>
            </a:r>
            <a:r>
              <a:rPr lang="ru-RU" sz="2100" dirty="0" err="1"/>
              <a:t>Horowitz</a:t>
            </a:r>
            <a:r>
              <a:rPr lang="ru-RU" sz="2100" dirty="0"/>
              <a:t> M. J., </a:t>
            </a:r>
            <a:r>
              <a:rPr lang="ru-RU" sz="2100" dirty="0" err="1"/>
              <a:t>Wilner</a:t>
            </a:r>
            <a:r>
              <a:rPr lang="ru-RU" sz="2100" dirty="0"/>
              <a:t> N. </a:t>
            </a:r>
            <a:r>
              <a:rPr lang="ru-RU" sz="2100" dirty="0" err="1"/>
              <a:t>et</a:t>
            </a:r>
            <a:r>
              <a:rPr lang="ru-RU" sz="2100" dirty="0"/>
              <a:t>. </a:t>
            </a:r>
            <a:r>
              <a:rPr lang="ru-RU" sz="2100" dirty="0" err="1"/>
              <a:t>al</a:t>
            </a:r>
            <a:r>
              <a:rPr lang="ru-RU" sz="2100" dirty="0"/>
              <a:t>, 1979); </a:t>
            </a:r>
          </a:p>
          <a:p>
            <a:pPr algn="just"/>
            <a:r>
              <a:rPr lang="ru-RU" sz="2100" dirty="0"/>
              <a:t>• </a:t>
            </a:r>
            <a:r>
              <a:rPr lang="ru-RU" sz="2100" b="1" dirty="0"/>
              <a:t>«Миссисипская шкала для оценки посттравматических реакций» </a:t>
            </a:r>
            <a:r>
              <a:rPr lang="ru-RU" sz="2100" dirty="0"/>
              <a:t>(</a:t>
            </a:r>
            <a:r>
              <a:rPr lang="ru-RU" sz="2100" dirty="0" err="1"/>
              <a:t>Keane</a:t>
            </a:r>
            <a:r>
              <a:rPr lang="ru-RU" sz="2100" dirty="0"/>
              <a:t> T. M., 1987, 1988); </a:t>
            </a:r>
          </a:p>
          <a:p>
            <a:pPr algn="just"/>
            <a:r>
              <a:rPr lang="ru-RU" sz="2100" dirty="0"/>
              <a:t>• </a:t>
            </a:r>
            <a:r>
              <a:rPr lang="ru-RU" sz="2100" b="1" dirty="0"/>
              <a:t>«Шкала оценки интенсивности боевого опыта» </a:t>
            </a:r>
            <a:r>
              <a:rPr lang="ru-RU" sz="2100" dirty="0"/>
              <a:t>T. M. Кина и др. (1989). </a:t>
            </a:r>
          </a:p>
          <a:p>
            <a:pPr algn="just"/>
            <a:r>
              <a:rPr lang="ru-RU" sz="2100" dirty="0"/>
              <a:t>Следует отметить, что первый психодиагностический инструмент, разработанный для этих целей в  отечественной психологии и  успешно себя зарекомендовавший, — это </a:t>
            </a:r>
            <a:r>
              <a:rPr lang="ru-RU" sz="2100" b="1" dirty="0"/>
              <a:t>«Опросник травматического стресса» </a:t>
            </a:r>
            <a:r>
              <a:rPr lang="ru-RU" sz="2100" dirty="0"/>
              <a:t>(ОТС) (</a:t>
            </a:r>
            <a:r>
              <a:rPr lang="ru-RU" sz="2100" dirty="0" err="1"/>
              <a:t>Котенев</a:t>
            </a:r>
            <a:r>
              <a:rPr lang="ru-RU" sz="2100" dirty="0"/>
              <a:t>  И. О., 1996, 1997).</a:t>
            </a:r>
          </a:p>
        </p:txBody>
      </p:sp>
    </p:spTree>
    <p:extLst>
      <p:ext uri="{BB962C8B-B14F-4D97-AF65-F5344CB8AC3E}">
        <p14:creationId xmlns:p14="http://schemas.microsoft.com/office/powerpoint/2010/main" val="309675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E7580-5687-3BCE-F715-AD3B510A5B9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E8E78E0-7974-F998-7C23-2FF0DD6B83B0}"/>
              </a:ext>
            </a:extLst>
          </p:cNvPr>
          <p:cNvSpPr txBox="1"/>
          <p:nvPr/>
        </p:nvSpPr>
        <p:spPr>
          <a:xfrm>
            <a:off x="1225455" y="1313429"/>
            <a:ext cx="9741090" cy="4832092"/>
          </a:xfrm>
          <a:prstGeom prst="rect">
            <a:avLst/>
          </a:prstGeom>
          <a:noFill/>
        </p:spPr>
        <p:txBody>
          <a:bodyPr wrap="square">
            <a:spAutoFit/>
          </a:bodyPr>
          <a:lstStyle/>
          <a:p>
            <a:pPr algn="just"/>
            <a:r>
              <a:rPr lang="ru-RU" sz="2200" dirty="0"/>
              <a:t>1. Назовите основные задачи психодиагностики экстремальных и  кризисных состояний.</a:t>
            </a:r>
          </a:p>
          <a:p>
            <a:pPr algn="just"/>
            <a:r>
              <a:rPr lang="ru-RU" sz="2200" dirty="0"/>
              <a:t>2. В чем заключаются трудности психодиагностики экстремальных состояний?</a:t>
            </a:r>
          </a:p>
          <a:p>
            <a:pPr algn="just"/>
            <a:r>
              <a:rPr lang="ru-RU" sz="2200" dirty="0"/>
              <a:t>3. Опишите особенности и проблемные стороны психодиагностики кризисных состояний.</a:t>
            </a:r>
          </a:p>
          <a:p>
            <a:pPr algn="just"/>
            <a:r>
              <a:rPr lang="ru-RU" sz="2200" dirty="0"/>
              <a:t>4. Что общего и в чем различия направленности диагностики экстремальных и кризисных состояний?</a:t>
            </a:r>
          </a:p>
          <a:p>
            <a:pPr algn="just"/>
            <a:r>
              <a:rPr lang="ru-RU" sz="2200" dirty="0"/>
              <a:t>5. Обозначьте основные задачи психодиагностики и соответствующий им инструментарий в зависимости от различных теоретико-методологических направлений.</a:t>
            </a:r>
          </a:p>
          <a:p>
            <a:pPr algn="just"/>
            <a:r>
              <a:rPr lang="ru-RU" sz="2200" dirty="0"/>
              <a:t>6. Какие методы, специально разработанные для психологической диагностики последствий психической травматизации, вы знаете?</a:t>
            </a:r>
          </a:p>
          <a:p>
            <a:pPr algn="just"/>
            <a:r>
              <a:rPr lang="ru-RU" sz="2200" dirty="0"/>
              <a:t>7. Перечислите методы, направленные на выявление наличия травматического события в жизни человека</a:t>
            </a:r>
          </a:p>
        </p:txBody>
      </p:sp>
      <p:sp>
        <p:nvSpPr>
          <p:cNvPr id="7" name="TextBox 6">
            <a:extLst>
              <a:ext uri="{FF2B5EF4-FFF2-40B4-BE49-F238E27FC236}">
                <a16:creationId xmlns:a16="http://schemas.microsoft.com/office/drawing/2014/main" id="{9CEDD230-7B8E-B6BC-780A-1FC0345E6EA2}"/>
              </a:ext>
            </a:extLst>
          </p:cNvPr>
          <p:cNvSpPr txBox="1"/>
          <p:nvPr/>
        </p:nvSpPr>
        <p:spPr>
          <a:xfrm>
            <a:off x="1613849" y="712479"/>
            <a:ext cx="6093724" cy="461665"/>
          </a:xfrm>
          <a:prstGeom prst="rect">
            <a:avLst/>
          </a:prstGeom>
          <a:noFill/>
        </p:spPr>
        <p:txBody>
          <a:bodyPr wrap="square">
            <a:spAutoFit/>
          </a:bodyPr>
          <a:lstStyle/>
          <a:p>
            <a:r>
              <a:rPr lang="ru-RU" sz="2400" b="1" dirty="0"/>
              <a:t>Контрольные вопросы</a:t>
            </a:r>
            <a:endParaRPr lang="ru-RU" sz="2400" dirty="0"/>
          </a:p>
        </p:txBody>
      </p:sp>
    </p:spTree>
    <p:extLst>
      <p:ext uri="{BB962C8B-B14F-4D97-AF65-F5344CB8AC3E}">
        <p14:creationId xmlns:p14="http://schemas.microsoft.com/office/powerpoint/2010/main" val="464051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336440-5EB0-CD33-894F-FB72ED5F7D06}"/>
              </a:ext>
            </a:extLst>
          </p:cNvPr>
          <p:cNvSpPr txBox="1"/>
          <p:nvPr/>
        </p:nvSpPr>
        <p:spPr>
          <a:xfrm>
            <a:off x="618698" y="656428"/>
            <a:ext cx="10749887" cy="5632311"/>
          </a:xfrm>
          <a:prstGeom prst="rect">
            <a:avLst/>
          </a:prstGeom>
          <a:noFill/>
        </p:spPr>
        <p:txBody>
          <a:bodyPr wrap="square">
            <a:spAutoFit/>
          </a:bodyPr>
          <a:lstStyle/>
          <a:p>
            <a:pPr>
              <a:buNone/>
            </a:pPr>
            <a:r>
              <a:rPr lang="ru-RU" sz="2000" b="1" dirty="0"/>
              <a:t>Кейс 1: ДТП с тяжелыми ранениями</a:t>
            </a:r>
          </a:p>
          <a:p>
            <a:pPr>
              <a:buNone/>
            </a:pPr>
            <a:r>
              <a:rPr lang="ru-RU" sz="2000" b="1" dirty="0"/>
              <a:t>Ситуация:</a:t>
            </a:r>
            <a:br>
              <a:rPr lang="ru-RU" sz="2000" dirty="0"/>
            </a:br>
            <a:r>
              <a:rPr lang="ru-RU" sz="2000" dirty="0"/>
              <a:t>Автомобильная авария, несколько пострадавших с травмами. Один человек в шоковом состоянии, замер, не отвечает на вопросы. На месте работают спасатели, психолог должен помочь пострадавшему снизить тревогу и подготовить к эвакуации.</a:t>
            </a:r>
          </a:p>
          <a:p>
            <a:pPr>
              <a:buNone/>
            </a:pPr>
            <a:r>
              <a:rPr lang="ru-RU" sz="2000" b="1" dirty="0"/>
              <a:t>Роли:</a:t>
            </a:r>
            <a:endParaRPr lang="ru-RU" sz="2000" dirty="0"/>
          </a:p>
          <a:p>
            <a:pPr>
              <a:buFont typeface="Arial" panose="020B0604020202020204" pitchFamily="34" charset="0"/>
              <a:buChar char="•"/>
            </a:pPr>
            <a:r>
              <a:rPr lang="ru-RU" sz="2000" b="1" dirty="0"/>
              <a:t>Кризисный психолог:</a:t>
            </a:r>
            <a:r>
              <a:rPr lang="ru-RU" sz="2000" dirty="0"/>
              <a:t> проводит первичную психологическую стабилизацию, поддерживает контакт, помогает осознать происходящее.</a:t>
            </a:r>
          </a:p>
          <a:p>
            <a:pPr>
              <a:buFont typeface="Arial" panose="020B0604020202020204" pitchFamily="34" charset="0"/>
              <a:buChar char="•"/>
            </a:pPr>
            <a:r>
              <a:rPr lang="ru-RU" sz="2000" b="1" dirty="0"/>
              <a:t>Пострадавший:</a:t>
            </a:r>
            <a:r>
              <a:rPr lang="ru-RU" sz="2000" dirty="0"/>
              <a:t> замер, не может говорить, испытывает страх и боли.</a:t>
            </a:r>
          </a:p>
          <a:p>
            <a:pPr>
              <a:buNone/>
            </a:pPr>
            <a:r>
              <a:rPr lang="ru-RU" sz="2000" b="1" dirty="0"/>
              <a:t>Задачи психолога:</a:t>
            </a:r>
            <a:endParaRPr lang="ru-RU" sz="2000" dirty="0"/>
          </a:p>
          <a:p>
            <a:pPr>
              <a:buFont typeface="Arial" panose="020B0604020202020204" pitchFamily="34" charset="0"/>
              <a:buChar char="•"/>
            </a:pPr>
            <a:r>
              <a:rPr lang="ru-RU" sz="2000" dirty="0"/>
              <a:t>Восстановить контакт, обеспечить эмоциональную поддержку</a:t>
            </a:r>
          </a:p>
          <a:p>
            <a:pPr>
              <a:buFont typeface="Arial" panose="020B0604020202020204" pitchFamily="34" charset="0"/>
              <a:buChar char="•"/>
            </a:pPr>
            <a:r>
              <a:rPr lang="ru-RU" sz="2000" dirty="0"/>
              <a:t>Помочь переключить внимание с паники на конкретные действия (дыхание, движение конечностей)</a:t>
            </a:r>
          </a:p>
          <a:p>
            <a:pPr>
              <a:buFont typeface="Arial" panose="020B0604020202020204" pitchFamily="34" charset="0"/>
              <a:buChar char="•"/>
            </a:pPr>
            <a:r>
              <a:rPr lang="ru-RU" sz="2000" dirty="0"/>
              <a:t>Снизить риск развития травматического стресса</a:t>
            </a:r>
          </a:p>
          <a:p>
            <a:pPr>
              <a:buNone/>
            </a:pPr>
            <a:r>
              <a:rPr lang="ru-RU" sz="2000" b="1" dirty="0"/>
              <a:t>Вопросы для работы:</a:t>
            </a:r>
            <a:endParaRPr lang="ru-RU" sz="2000" dirty="0"/>
          </a:p>
          <a:p>
            <a:pPr>
              <a:buFont typeface="+mj-lt"/>
              <a:buAutoNum type="arabicPeriod"/>
            </a:pPr>
            <a:r>
              <a:rPr lang="ru-RU" sz="2000" dirty="0"/>
              <a:t>Скажите, где вы чувствуете боль?</a:t>
            </a:r>
          </a:p>
          <a:p>
            <a:pPr>
              <a:buFont typeface="+mj-lt"/>
              <a:buAutoNum type="arabicPeriod"/>
            </a:pPr>
            <a:r>
              <a:rPr lang="ru-RU" sz="2000" dirty="0"/>
              <a:t>Можете попробовать медленно дышать вместе со мной?</a:t>
            </a:r>
          </a:p>
          <a:p>
            <a:pPr>
              <a:buFont typeface="+mj-lt"/>
              <a:buAutoNum type="arabicPeriod"/>
            </a:pPr>
            <a:r>
              <a:rPr lang="ru-RU" sz="2000" dirty="0"/>
              <a:t>Давайте отметим, что именно вы можете сделать прямо сейчас для собственного комфорта.</a:t>
            </a:r>
          </a:p>
        </p:txBody>
      </p:sp>
    </p:spTree>
    <p:extLst>
      <p:ext uri="{BB962C8B-B14F-4D97-AF65-F5344CB8AC3E}">
        <p14:creationId xmlns:p14="http://schemas.microsoft.com/office/powerpoint/2010/main" val="1550580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A40B4-FC3C-FE49-93D4-08AA02193A9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FA72747-9A67-C00E-C04A-05206A3216FE}"/>
              </a:ext>
            </a:extLst>
          </p:cNvPr>
          <p:cNvSpPr txBox="1"/>
          <p:nvPr/>
        </p:nvSpPr>
        <p:spPr>
          <a:xfrm>
            <a:off x="781335" y="687698"/>
            <a:ext cx="10902286" cy="5555367"/>
          </a:xfrm>
          <a:prstGeom prst="rect">
            <a:avLst/>
          </a:prstGeom>
          <a:noFill/>
        </p:spPr>
        <p:txBody>
          <a:bodyPr wrap="square">
            <a:spAutoFit/>
          </a:bodyPr>
          <a:lstStyle/>
          <a:p>
            <a:pPr>
              <a:buNone/>
            </a:pPr>
            <a:r>
              <a:rPr lang="ru-RU" sz="2000" b="1" dirty="0"/>
              <a:t>Кейс 2: Пожар в жилом доме</a:t>
            </a:r>
          </a:p>
          <a:p>
            <a:pPr>
              <a:buNone/>
            </a:pPr>
            <a:r>
              <a:rPr lang="ru-RU" sz="2000" b="1" dirty="0"/>
              <a:t>Ситуация:</a:t>
            </a:r>
            <a:br>
              <a:rPr lang="ru-RU" sz="2000" dirty="0"/>
            </a:br>
            <a:r>
              <a:rPr lang="ru-RU" sz="2000" dirty="0"/>
              <a:t>В результате пожара в многоквартирном доме несколько человек оказались эвакуированы с ожогами и сильным испугом. Один из пострадавших в шоке замер и отказывается двигаться, кричит и панически держится за дверной косяк.</a:t>
            </a:r>
          </a:p>
          <a:p>
            <a:pPr>
              <a:buNone/>
            </a:pPr>
            <a:r>
              <a:rPr lang="ru-RU" sz="2000" b="1" dirty="0"/>
              <a:t>Роли:</a:t>
            </a:r>
            <a:endParaRPr lang="ru-RU" sz="2000" dirty="0"/>
          </a:p>
          <a:p>
            <a:pPr>
              <a:buFont typeface="Arial" panose="020B0604020202020204" pitchFamily="34" charset="0"/>
              <a:buChar char="•"/>
            </a:pPr>
            <a:r>
              <a:rPr lang="ru-RU" sz="2000" b="1" dirty="0"/>
              <a:t>Психолог на месте ЧС:</a:t>
            </a:r>
            <a:r>
              <a:rPr lang="ru-RU" sz="2000" dirty="0"/>
              <a:t> оказывает первую психологическую помощь, стабилизирует состояние, помогает пережить шок, предотвращает паническую реакцию.</a:t>
            </a:r>
          </a:p>
          <a:p>
            <a:pPr>
              <a:buFont typeface="Arial" panose="020B0604020202020204" pitchFamily="34" charset="0"/>
              <a:buChar char="•"/>
            </a:pPr>
            <a:r>
              <a:rPr lang="ru-RU" sz="2000" b="1" dirty="0"/>
              <a:t>Пострадавший:</a:t>
            </a:r>
            <a:r>
              <a:rPr lang="ru-RU" sz="2000" dirty="0"/>
              <a:t> выражает сильную тревогу, замер в страхе, не реагирует на обычные просьбы.</a:t>
            </a:r>
          </a:p>
          <a:p>
            <a:pPr>
              <a:buNone/>
            </a:pPr>
            <a:r>
              <a:rPr lang="ru-RU" sz="2000" b="1" dirty="0"/>
              <a:t>Задачи психолога:</a:t>
            </a:r>
            <a:endParaRPr lang="ru-RU" sz="2000" dirty="0"/>
          </a:p>
          <a:p>
            <a:pPr>
              <a:buFont typeface="Arial" panose="020B0604020202020204" pitchFamily="34" charset="0"/>
              <a:buChar char="•"/>
            </a:pPr>
            <a:r>
              <a:rPr lang="ru-RU" sz="2000" dirty="0"/>
              <a:t>Снять острый панический стресс и вернуть контроль над телом и дыханием</a:t>
            </a:r>
          </a:p>
          <a:p>
            <a:pPr>
              <a:buFont typeface="Arial" panose="020B0604020202020204" pitchFamily="34" charset="0"/>
              <a:buChar char="•"/>
            </a:pPr>
            <a:r>
              <a:rPr lang="ru-RU" sz="2000" dirty="0"/>
              <a:t>Использовать успокаивающие техники на месте</a:t>
            </a:r>
          </a:p>
          <a:p>
            <a:pPr>
              <a:buFont typeface="Arial" panose="020B0604020202020204" pitchFamily="34" charset="0"/>
              <a:buChar char="•"/>
            </a:pPr>
            <a:r>
              <a:rPr lang="ru-RU" sz="2000" dirty="0"/>
              <a:t>Поддержать эмоциональное состояние, чтобы пострадавший мог безопасно эвакуироваться</a:t>
            </a:r>
          </a:p>
          <a:p>
            <a:pPr>
              <a:buNone/>
            </a:pPr>
            <a:r>
              <a:rPr lang="ru-RU" sz="2000" b="1" dirty="0"/>
              <a:t>Вопросы для работы:</a:t>
            </a:r>
            <a:endParaRPr lang="ru-RU" sz="2000" dirty="0"/>
          </a:p>
          <a:p>
            <a:pPr>
              <a:buFont typeface="+mj-lt"/>
              <a:buAutoNum type="arabicPeriod"/>
            </a:pPr>
            <a:r>
              <a:rPr lang="ru-RU" sz="2000" dirty="0"/>
              <a:t>Где вы находитесь и что видите вокруг?</a:t>
            </a:r>
          </a:p>
          <a:p>
            <a:pPr>
              <a:buFont typeface="+mj-lt"/>
              <a:buAutoNum type="arabicPeriod"/>
            </a:pPr>
            <a:r>
              <a:rPr lang="ru-RU" sz="2000" dirty="0"/>
              <a:t>Что вы сейчас чувствуете в теле (сердцебиение, напряжение)?</a:t>
            </a:r>
          </a:p>
          <a:p>
            <a:pPr>
              <a:buFont typeface="+mj-lt"/>
              <a:buAutoNum type="arabicPeriod"/>
            </a:pPr>
            <a:r>
              <a:rPr lang="ru-RU" sz="2000" dirty="0"/>
              <a:t>Попробуйте сделать глубокий вдох и выдох вместе со мной.</a:t>
            </a:r>
          </a:p>
          <a:p>
            <a:pPr algn="l">
              <a:buFont typeface="Arial" panose="020B0604020202020204" pitchFamily="34" charset="0"/>
              <a:buChar char="•"/>
            </a:pPr>
            <a:endParaRPr lang="ru-RU" sz="1500" b="0" i="0" dirty="0">
              <a:effectLst/>
              <a:latin typeface="fkGroteskNeue"/>
            </a:endParaRPr>
          </a:p>
        </p:txBody>
      </p:sp>
    </p:spTree>
    <p:extLst>
      <p:ext uri="{BB962C8B-B14F-4D97-AF65-F5344CB8AC3E}">
        <p14:creationId xmlns:p14="http://schemas.microsoft.com/office/powerpoint/2010/main" val="3128915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p:cNvSpPr>
            <a:spLocks noGrp="1"/>
          </p:cNvSpPr>
          <p:nvPr>
            <p:ph type="title"/>
          </p:nvPr>
        </p:nvSpPr>
        <p:spPr>
          <a:xfrm>
            <a:off x="1115568" y="548640"/>
            <a:ext cx="10168128" cy="1179576"/>
          </a:xfrm>
        </p:spPr>
        <p:txBody>
          <a:bodyPr>
            <a:normAutofit fontScale="90000"/>
          </a:bodyPr>
          <a:lstStyle/>
          <a:p>
            <a:br>
              <a:rPr lang="ru-RU" sz="2500" b="1" i="1" dirty="0"/>
            </a:br>
            <a:r>
              <a:rPr lang="ru-RU" sz="2500" b="1" i="1" u="sng" dirty="0">
                <a:effectLst>
                  <a:outerShdw blurRad="38100" dist="38100" dir="2700000" algn="tl">
                    <a:srgbClr val="000000">
                      <a:alpha val="43137"/>
                    </a:srgbClr>
                  </a:outerShdw>
                </a:effectLst>
              </a:rPr>
              <a:t>Цель:</a:t>
            </a:r>
            <a:r>
              <a:rPr lang="ru-RU" sz="2500" b="1" u="sng" dirty="0">
                <a:effectLst>
                  <a:outerShdw blurRad="38100" dist="38100" dir="2700000" algn="tl">
                    <a:srgbClr val="000000">
                      <a:alpha val="43137"/>
                    </a:srgbClr>
                  </a:outerShdw>
                </a:effectLst>
              </a:rPr>
              <a:t> </a:t>
            </a:r>
            <a:r>
              <a:rPr lang="ru-RU" sz="2500" b="1" dirty="0">
                <a:effectLst>
                  <a:outerShdw blurRad="38100" dist="38100" dir="2700000" algn="tl">
                    <a:srgbClr val="000000">
                      <a:alpha val="43137"/>
                    </a:srgbClr>
                  </a:outerShdw>
                </a:effectLst>
              </a:rPr>
              <a:t>познакомить с организационными аспектами оказания экстренной психологической помощи при чрезвычайных жизненных и экстремальных ситуациях.</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Объект 2"/>
          <p:cNvSpPr>
            <a:spLocks noGrp="1"/>
          </p:cNvSpPr>
          <p:nvPr>
            <p:ph idx="1"/>
          </p:nvPr>
        </p:nvSpPr>
        <p:spPr>
          <a:xfrm>
            <a:off x="923680" y="2460917"/>
            <a:ext cx="10798928" cy="3954971"/>
          </a:xfrm>
        </p:spPr>
        <p:txBody>
          <a:bodyPr>
            <a:normAutofit/>
          </a:bodyPr>
          <a:lstStyle/>
          <a:p>
            <a:pPr marL="0" indent="0">
              <a:buNone/>
            </a:pPr>
            <a:r>
              <a:rPr lang="ru-RU" sz="2200" b="1" i="1" u="sng" dirty="0"/>
              <a:t>Основные вопросы:</a:t>
            </a:r>
          </a:p>
          <a:p>
            <a:r>
              <a:rPr lang="ru-RU" sz="2200" b="1" dirty="0"/>
              <a:t>Психодиагностические задачи в области психологии кризисных и экстремальных ситуаций</a:t>
            </a:r>
          </a:p>
          <a:p>
            <a:r>
              <a:rPr lang="ru-RU" sz="2200" b="1" dirty="0"/>
              <a:t>Особенности психологической диагностики, общие для экстремальных и кризисных состояний</a:t>
            </a:r>
          </a:p>
          <a:p>
            <a:r>
              <a:rPr lang="ru-RU" sz="2200" b="1" dirty="0"/>
              <a:t>Психодиагностический инструментарий, применяемый в психологии кризисных и экстремальных состояний</a:t>
            </a:r>
          </a:p>
          <a:p>
            <a:r>
              <a:rPr lang="ru-RU" sz="2200" b="1" dirty="0"/>
              <a:t>Психодиагностика последствий психической травматизации </a:t>
            </a:r>
          </a:p>
          <a:p>
            <a:endParaRPr lang="ru-RU" sz="2200" b="1" dirty="0"/>
          </a:p>
        </p:txBody>
      </p:sp>
    </p:spTree>
    <p:extLst>
      <p:ext uri="{BB962C8B-B14F-4D97-AF65-F5344CB8AC3E}">
        <p14:creationId xmlns:p14="http://schemas.microsoft.com/office/powerpoint/2010/main" val="2154023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DF672-792E-487B-ADD2-35BB3B22ED2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C86F2F8-1A28-1E66-473E-691343FE88BD}"/>
              </a:ext>
            </a:extLst>
          </p:cNvPr>
          <p:cNvSpPr txBox="1"/>
          <p:nvPr/>
        </p:nvSpPr>
        <p:spPr>
          <a:xfrm>
            <a:off x="821141" y="624963"/>
            <a:ext cx="10752159" cy="5247590"/>
          </a:xfrm>
          <a:prstGeom prst="rect">
            <a:avLst/>
          </a:prstGeom>
          <a:noFill/>
        </p:spPr>
        <p:txBody>
          <a:bodyPr wrap="square">
            <a:spAutoFit/>
          </a:bodyPr>
          <a:lstStyle/>
          <a:p>
            <a:pPr>
              <a:buNone/>
            </a:pPr>
            <a:r>
              <a:rPr lang="ru-RU" sz="2000" b="1" dirty="0"/>
              <a:t>Кейс 3: Застревание в лифте после землетрясения</a:t>
            </a:r>
          </a:p>
          <a:p>
            <a:pPr>
              <a:buNone/>
            </a:pPr>
            <a:r>
              <a:rPr lang="ru-RU" sz="2000" b="1" dirty="0"/>
              <a:t>Ситуация:</a:t>
            </a:r>
            <a:br>
              <a:rPr lang="ru-RU" sz="2000" dirty="0"/>
            </a:br>
            <a:r>
              <a:rPr lang="ru-RU" sz="2000" dirty="0"/>
              <a:t>После сильного землетрясения несколько людей застряли в лифте. Один из них испытывает паническую атаку, другой не реагирует, третий пытается успокоить всех, но сам в страхе.</a:t>
            </a:r>
          </a:p>
          <a:p>
            <a:pPr>
              <a:buNone/>
            </a:pPr>
            <a:r>
              <a:rPr lang="ru-RU" sz="2000" b="1" dirty="0"/>
              <a:t>Роли:</a:t>
            </a:r>
            <a:endParaRPr lang="ru-RU" sz="2000" dirty="0"/>
          </a:p>
          <a:p>
            <a:pPr>
              <a:buFont typeface="Arial" panose="020B0604020202020204" pitchFamily="34" charset="0"/>
              <a:buChar char="•"/>
            </a:pPr>
            <a:r>
              <a:rPr lang="ru-RU" sz="2000" b="1" dirty="0"/>
              <a:t>Психолог по телефону:</a:t>
            </a:r>
            <a:r>
              <a:rPr lang="ru-RU" sz="2000" dirty="0"/>
              <a:t> дает инструкции, поддерживает эмоциональное состояние, помогает координировать дыхание и поведение группы.</a:t>
            </a:r>
          </a:p>
          <a:p>
            <a:pPr>
              <a:buFont typeface="Arial" panose="020B0604020202020204" pitchFamily="34" charset="0"/>
              <a:buChar char="•"/>
            </a:pPr>
            <a:r>
              <a:rPr lang="ru-RU" sz="2000" b="1" dirty="0"/>
              <a:t>Люди в лифте:</a:t>
            </a:r>
            <a:r>
              <a:rPr lang="ru-RU" sz="2000" dirty="0"/>
              <a:t> один в панике, другой замер в ступоре, третий пытается взять на себя контроль.</a:t>
            </a:r>
          </a:p>
          <a:p>
            <a:pPr>
              <a:buNone/>
            </a:pPr>
            <a:r>
              <a:rPr lang="ru-RU" sz="2000" b="1" dirty="0"/>
              <a:t>Задачи психолога:</a:t>
            </a:r>
            <a:endParaRPr lang="ru-RU" sz="2000" dirty="0"/>
          </a:p>
          <a:p>
            <a:pPr>
              <a:buFont typeface="Arial" panose="020B0604020202020204" pitchFamily="34" charset="0"/>
              <a:buChar char="•"/>
            </a:pPr>
            <a:r>
              <a:rPr lang="ru-RU" sz="2000" dirty="0"/>
              <a:t>Помочь каждому человеку стабилизировать дыхание и эмоции</a:t>
            </a:r>
          </a:p>
          <a:p>
            <a:pPr>
              <a:buFont typeface="Arial" panose="020B0604020202020204" pitchFamily="34" charset="0"/>
              <a:buChar char="•"/>
            </a:pPr>
            <a:r>
              <a:rPr lang="ru-RU" sz="2000" dirty="0"/>
              <a:t>Научить координировать действия группы, распределить роли для самоуспокоения</a:t>
            </a:r>
          </a:p>
          <a:p>
            <a:pPr>
              <a:buFont typeface="Arial" panose="020B0604020202020204" pitchFamily="34" charset="0"/>
              <a:buChar char="•"/>
            </a:pPr>
            <a:r>
              <a:rPr lang="ru-RU" sz="2000" dirty="0"/>
              <a:t>Снизить уровень страха и предотвратить физическое ухудшение состояния</a:t>
            </a:r>
          </a:p>
          <a:p>
            <a:pPr>
              <a:buNone/>
            </a:pPr>
            <a:r>
              <a:rPr lang="ru-RU" sz="2000" b="1" dirty="0"/>
              <a:t>Вопросы для работы:</a:t>
            </a:r>
            <a:endParaRPr lang="ru-RU" sz="2000" dirty="0"/>
          </a:p>
          <a:p>
            <a:pPr>
              <a:buFont typeface="+mj-lt"/>
              <a:buAutoNum type="arabicPeriod"/>
            </a:pPr>
            <a:r>
              <a:rPr lang="ru-RU" sz="2000" dirty="0"/>
              <a:t>Можете описать, где вы находитесь в лифте и что вас пугает больше всего?</a:t>
            </a:r>
          </a:p>
          <a:p>
            <a:pPr>
              <a:buFont typeface="+mj-lt"/>
              <a:buAutoNum type="arabicPeriod"/>
            </a:pPr>
            <a:r>
              <a:rPr lang="ru-RU" sz="2000" dirty="0"/>
              <a:t>Давайте синхронизируем дыхание: вдох на 4 секунды, выдох на 6.</a:t>
            </a:r>
          </a:p>
          <a:p>
            <a:pPr>
              <a:buFont typeface="+mj-lt"/>
              <a:buAutoNum type="arabicPeriod"/>
            </a:pPr>
            <a:r>
              <a:rPr lang="ru-RU" sz="2000" dirty="0"/>
              <a:t>Какие действия вы можете предпринять для безопасного взаимодействия друг с другом?</a:t>
            </a:r>
          </a:p>
          <a:p>
            <a:pPr algn="l">
              <a:buFont typeface="Arial" panose="020B0604020202020204" pitchFamily="34" charset="0"/>
              <a:buChar char="•"/>
            </a:pPr>
            <a:endParaRPr lang="ru-RU" sz="1500" b="0" i="0" dirty="0">
              <a:effectLst/>
              <a:latin typeface="fkGroteskNeue"/>
            </a:endParaRPr>
          </a:p>
        </p:txBody>
      </p:sp>
    </p:spTree>
    <p:extLst>
      <p:ext uri="{BB962C8B-B14F-4D97-AF65-F5344CB8AC3E}">
        <p14:creationId xmlns:p14="http://schemas.microsoft.com/office/powerpoint/2010/main" val="1098604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02122-EE17-7763-3F98-5DE1BFFDD7B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787FDE2-0F14-A95A-E4DE-8C7C7BF389C9}"/>
              </a:ext>
            </a:extLst>
          </p:cNvPr>
          <p:cNvSpPr txBox="1"/>
          <p:nvPr/>
        </p:nvSpPr>
        <p:spPr>
          <a:xfrm>
            <a:off x="829102" y="805205"/>
            <a:ext cx="10533796" cy="5247590"/>
          </a:xfrm>
          <a:prstGeom prst="rect">
            <a:avLst/>
          </a:prstGeom>
          <a:noFill/>
        </p:spPr>
        <p:txBody>
          <a:bodyPr wrap="square">
            <a:spAutoFit/>
          </a:bodyPr>
          <a:lstStyle/>
          <a:p>
            <a:pPr>
              <a:buNone/>
            </a:pPr>
            <a:r>
              <a:rPr lang="ru-RU" sz="2000" b="1" dirty="0"/>
              <a:t>Кейс 4: Пострадавший после наводнения</a:t>
            </a:r>
          </a:p>
          <a:p>
            <a:pPr>
              <a:buNone/>
            </a:pPr>
            <a:r>
              <a:rPr lang="ru-RU" sz="2000" b="1" dirty="0"/>
              <a:t>Ситуация:</a:t>
            </a:r>
            <a:br>
              <a:rPr lang="ru-RU" sz="2000" dirty="0"/>
            </a:br>
            <a:r>
              <a:rPr lang="ru-RU" sz="2000" dirty="0"/>
              <a:t>Семья потеряла дом из-за наводнения. Один из взрослых не может выйти на улицу и боится воды, ребенок находится в истерике, родственники в панике.</a:t>
            </a:r>
          </a:p>
          <a:p>
            <a:pPr>
              <a:buNone/>
            </a:pPr>
            <a:r>
              <a:rPr lang="ru-RU" sz="2000" b="1" dirty="0"/>
              <a:t>Роли:</a:t>
            </a:r>
            <a:endParaRPr lang="ru-RU" sz="2000" dirty="0"/>
          </a:p>
          <a:p>
            <a:pPr>
              <a:buFont typeface="Arial" panose="020B0604020202020204" pitchFamily="34" charset="0"/>
              <a:buChar char="•"/>
            </a:pPr>
            <a:r>
              <a:rPr lang="ru-RU" sz="2000" b="1" dirty="0"/>
              <a:t>Кризисный психолог:</a:t>
            </a:r>
            <a:r>
              <a:rPr lang="ru-RU" sz="2000" dirty="0"/>
              <a:t> помогает снять паническую реакцию, организует безопасное поведение и поддержку внутри семьи.</a:t>
            </a:r>
          </a:p>
          <a:p>
            <a:pPr>
              <a:buFont typeface="Arial" panose="020B0604020202020204" pitchFamily="34" charset="0"/>
              <a:buChar char="•"/>
            </a:pPr>
            <a:r>
              <a:rPr lang="ru-RU" sz="2000" b="1" dirty="0"/>
              <a:t>Пострадавшие:</a:t>
            </a:r>
            <a:r>
              <a:rPr lang="ru-RU" sz="2000" dirty="0"/>
              <a:t> взрослый с фобией, ребенок в истерике, родственники в тревоге.</a:t>
            </a:r>
          </a:p>
          <a:p>
            <a:pPr>
              <a:buNone/>
            </a:pPr>
            <a:r>
              <a:rPr lang="ru-RU" sz="2000" b="1" dirty="0"/>
              <a:t>Задачи психолога:</a:t>
            </a:r>
            <a:endParaRPr lang="ru-RU" sz="2000" dirty="0"/>
          </a:p>
          <a:p>
            <a:pPr>
              <a:buFont typeface="Arial" panose="020B0604020202020204" pitchFamily="34" charset="0"/>
              <a:buChar char="•"/>
            </a:pPr>
            <a:r>
              <a:rPr lang="ru-RU" sz="2000" dirty="0"/>
              <a:t>Снизить уровень тревоги и фобий, восстановить чувство безопасности</a:t>
            </a:r>
          </a:p>
          <a:p>
            <a:pPr>
              <a:buFont typeface="Arial" panose="020B0604020202020204" pitchFamily="34" charset="0"/>
              <a:buChar char="•"/>
            </a:pPr>
            <a:r>
              <a:rPr lang="ru-RU" sz="2000" dirty="0"/>
              <a:t>Научить членов семьи поддерживать друг друга</a:t>
            </a:r>
          </a:p>
          <a:p>
            <a:pPr>
              <a:buFont typeface="Arial" panose="020B0604020202020204" pitchFamily="34" charset="0"/>
              <a:buChar char="•"/>
            </a:pPr>
            <a:r>
              <a:rPr lang="ru-RU" sz="2000" dirty="0"/>
              <a:t>Подготовить к взаимодействию с экстренными службами</a:t>
            </a:r>
          </a:p>
          <a:p>
            <a:pPr>
              <a:buNone/>
            </a:pPr>
            <a:r>
              <a:rPr lang="ru-RU" sz="2000" b="1" dirty="0"/>
              <a:t>Вопросы для работы:</a:t>
            </a:r>
            <a:endParaRPr lang="ru-RU" sz="2000" dirty="0"/>
          </a:p>
          <a:p>
            <a:pPr>
              <a:buFont typeface="+mj-lt"/>
              <a:buAutoNum type="arabicPeriod"/>
            </a:pPr>
            <a:r>
              <a:rPr lang="ru-RU" sz="2000" dirty="0"/>
              <a:t>Что вас пугает больше всего прямо сейчас?</a:t>
            </a:r>
          </a:p>
          <a:p>
            <a:pPr>
              <a:buFont typeface="+mj-lt"/>
              <a:buAutoNum type="arabicPeriod"/>
            </a:pPr>
            <a:r>
              <a:rPr lang="ru-RU" sz="2000" dirty="0"/>
              <a:t>Давайте попробуем безопасно переместиться вместе, шаг за шагом.</a:t>
            </a:r>
          </a:p>
          <a:p>
            <a:pPr>
              <a:buFont typeface="+mj-lt"/>
              <a:buAutoNum type="arabicPeriod"/>
            </a:pPr>
            <a:r>
              <a:rPr lang="ru-RU" sz="2000" dirty="0"/>
              <a:t>Какие способы успокоения помогают вам обычно?</a:t>
            </a:r>
          </a:p>
          <a:p>
            <a:pPr algn="l">
              <a:buFont typeface="Arial" panose="020B0604020202020204" pitchFamily="34" charset="0"/>
              <a:buChar char="•"/>
            </a:pPr>
            <a:endParaRPr lang="ru-RU" sz="1500" b="0" i="0" dirty="0">
              <a:effectLst/>
              <a:latin typeface="fkGroteskNeue"/>
            </a:endParaRPr>
          </a:p>
        </p:txBody>
      </p:sp>
    </p:spTree>
    <p:extLst>
      <p:ext uri="{BB962C8B-B14F-4D97-AF65-F5344CB8AC3E}">
        <p14:creationId xmlns:p14="http://schemas.microsoft.com/office/powerpoint/2010/main" val="290708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36D2C-F5DE-15D8-0102-0A4503D44F6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D2BE43B-D42B-C1F5-A844-7072B2C58E75}"/>
              </a:ext>
            </a:extLst>
          </p:cNvPr>
          <p:cNvSpPr txBox="1"/>
          <p:nvPr/>
        </p:nvSpPr>
        <p:spPr>
          <a:xfrm>
            <a:off x="561833" y="146730"/>
            <a:ext cx="11243480" cy="6786473"/>
          </a:xfrm>
          <a:prstGeom prst="rect">
            <a:avLst/>
          </a:prstGeom>
          <a:noFill/>
        </p:spPr>
        <p:txBody>
          <a:bodyPr wrap="square">
            <a:spAutoFit/>
          </a:bodyPr>
          <a:lstStyle/>
          <a:p>
            <a:pPr>
              <a:buNone/>
            </a:pPr>
            <a:r>
              <a:rPr lang="ru-RU" sz="2000" b="1" dirty="0"/>
              <a:t>Кейс 5: Психологическая реакция после землетрясения</a:t>
            </a:r>
          </a:p>
          <a:p>
            <a:pPr>
              <a:buNone/>
            </a:pPr>
            <a:r>
              <a:rPr lang="ru-RU" sz="2000" b="1" dirty="0"/>
              <a:t>Ситуация:</a:t>
            </a:r>
            <a:br>
              <a:rPr lang="ru-RU" sz="2000" dirty="0"/>
            </a:br>
            <a:r>
              <a:rPr lang="ru-RU" sz="2000" dirty="0"/>
              <a:t>Клиент 35 лет пережил сильное землетрясение в своем городе. Дом поврежден, близкие получили травмы, на месте катастрофы наблюдал хаос и панику. После события клиент испытывает тревогу, бессонницу, чувство беспомощности, избегает возвращения в пострадавший район.</a:t>
            </a:r>
          </a:p>
          <a:p>
            <a:pPr>
              <a:buNone/>
            </a:pPr>
            <a:r>
              <a:rPr lang="ru-RU" sz="2000" b="1" dirty="0"/>
              <a:t>Роли:</a:t>
            </a:r>
            <a:endParaRPr lang="ru-RU" sz="2000" dirty="0"/>
          </a:p>
          <a:p>
            <a:pPr>
              <a:buFont typeface="Arial" panose="020B0604020202020204" pitchFamily="34" charset="0"/>
              <a:buChar char="•"/>
            </a:pPr>
            <a:r>
              <a:rPr lang="ru-RU" sz="2000" b="1" dirty="0"/>
              <a:t>Психолог:</a:t>
            </a:r>
            <a:r>
              <a:rPr lang="ru-RU" sz="2000" dirty="0"/>
              <a:t> оценивает эмоциональное состояние, выявляет признаки ПТСР, тревожные и депрессивные реакции, диссоциативные проявления, исследует ресурсы для преодоления стресса.</a:t>
            </a:r>
          </a:p>
          <a:p>
            <a:pPr>
              <a:buFont typeface="Arial" panose="020B0604020202020204" pitchFamily="34" charset="0"/>
              <a:buChar char="•"/>
            </a:pPr>
            <a:r>
              <a:rPr lang="ru-RU" sz="2000" b="1" dirty="0"/>
              <a:t>Клиент:</a:t>
            </a:r>
            <a:r>
              <a:rPr lang="ru-RU" sz="2000" dirty="0"/>
              <a:t> описывает свои переживания во время землетрясения, реакцию тела и эмоций, трудности в повседневной жизни после катастрофы.</a:t>
            </a:r>
          </a:p>
          <a:p>
            <a:pPr>
              <a:buNone/>
            </a:pPr>
            <a:r>
              <a:rPr lang="ru-RU" sz="2000" b="1" dirty="0"/>
              <a:t>Задачи психолога:</a:t>
            </a:r>
            <a:endParaRPr lang="ru-RU" sz="2000" dirty="0"/>
          </a:p>
          <a:p>
            <a:pPr>
              <a:buFont typeface="Arial" panose="020B0604020202020204" pitchFamily="34" charset="0"/>
              <a:buChar char="•"/>
            </a:pPr>
            <a:r>
              <a:rPr lang="ru-RU" sz="2000" dirty="0"/>
              <a:t>Диагностировать уровень травматизации и выявить признаки ПТСР</a:t>
            </a:r>
          </a:p>
          <a:p>
            <a:pPr>
              <a:buFont typeface="Arial" panose="020B0604020202020204" pitchFamily="34" charset="0"/>
              <a:buChar char="•"/>
            </a:pPr>
            <a:r>
              <a:rPr lang="ru-RU" sz="2000" dirty="0"/>
              <a:t>Определить эмоциональные и когнитивные реакции, избегающее поведение</a:t>
            </a:r>
          </a:p>
          <a:p>
            <a:pPr>
              <a:buFont typeface="Arial" panose="020B0604020202020204" pitchFamily="34" charset="0"/>
              <a:buChar char="•"/>
            </a:pPr>
            <a:r>
              <a:rPr lang="ru-RU" sz="2000" dirty="0"/>
              <a:t>Выявить диссоциацию и защитные механизмы</a:t>
            </a:r>
          </a:p>
          <a:p>
            <a:pPr>
              <a:buFont typeface="Arial" panose="020B0604020202020204" pitchFamily="34" charset="0"/>
              <a:buChar char="•"/>
            </a:pPr>
            <a:r>
              <a:rPr lang="ru-RU" sz="2000" dirty="0"/>
              <a:t>Обсудить возможности восстановления и адаптации после ЧС</a:t>
            </a:r>
          </a:p>
          <a:p>
            <a:pPr>
              <a:buNone/>
            </a:pPr>
            <a:r>
              <a:rPr lang="ru-RU" sz="2000" b="1" dirty="0"/>
              <a:t>Вопросы для работы:</a:t>
            </a:r>
            <a:endParaRPr lang="ru-RU" sz="2000" dirty="0"/>
          </a:p>
          <a:p>
            <a:pPr>
              <a:buFont typeface="+mj-lt"/>
              <a:buAutoNum type="arabicPeriod"/>
            </a:pPr>
            <a:r>
              <a:rPr lang="ru-RU" sz="2000" dirty="0"/>
              <a:t>Какие моменты землетрясения были наиболее страшными и травматичными?</a:t>
            </a:r>
          </a:p>
          <a:p>
            <a:pPr>
              <a:buFont typeface="+mj-lt"/>
              <a:buAutoNum type="arabicPeriod"/>
            </a:pPr>
            <a:r>
              <a:rPr lang="ru-RU" sz="2000" dirty="0"/>
              <a:t>Какие физические и эмоциональные реакции вы испытываете сейчас?</a:t>
            </a:r>
          </a:p>
          <a:p>
            <a:pPr>
              <a:buFont typeface="+mj-lt"/>
              <a:buAutoNum type="arabicPeriod"/>
            </a:pPr>
            <a:r>
              <a:rPr lang="ru-RU" sz="2000" dirty="0"/>
              <a:t>Есть ли навязчивые воспоминания или сны, связанные с катастрофой?</a:t>
            </a:r>
          </a:p>
          <a:p>
            <a:pPr>
              <a:buFont typeface="+mj-lt"/>
              <a:buAutoNum type="arabicPeriod"/>
            </a:pPr>
            <a:r>
              <a:rPr lang="ru-RU" sz="2000" dirty="0"/>
              <a:t>Какие способы самопомощи или поддержки вы используете?</a:t>
            </a:r>
          </a:p>
          <a:p>
            <a:pPr>
              <a:buFont typeface="+mj-lt"/>
              <a:buAutoNum type="arabicPeriod"/>
            </a:pPr>
            <a:r>
              <a:rPr lang="ru-RU" sz="2000" dirty="0"/>
              <a:t>Как события повлияли на ваши планы и ощущения безопасности?</a:t>
            </a:r>
          </a:p>
          <a:p>
            <a:pPr algn="l">
              <a:buFont typeface="Arial" panose="020B0604020202020204" pitchFamily="34" charset="0"/>
              <a:buChar char="•"/>
            </a:pPr>
            <a:endParaRPr lang="ru-RU" sz="1500" b="0" i="0" dirty="0">
              <a:effectLst/>
              <a:latin typeface="fkGroteskNeue"/>
            </a:endParaRPr>
          </a:p>
        </p:txBody>
      </p:sp>
    </p:spTree>
    <p:extLst>
      <p:ext uri="{BB962C8B-B14F-4D97-AF65-F5344CB8AC3E}">
        <p14:creationId xmlns:p14="http://schemas.microsoft.com/office/powerpoint/2010/main" val="2459362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1BE5AF-75BA-138D-2857-607EC206A036}"/>
              </a:ext>
            </a:extLst>
          </p:cNvPr>
          <p:cNvSpPr txBox="1"/>
          <p:nvPr/>
        </p:nvSpPr>
        <p:spPr>
          <a:xfrm>
            <a:off x="582305" y="196167"/>
            <a:ext cx="11027390" cy="6247864"/>
          </a:xfrm>
          <a:prstGeom prst="rect">
            <a:avLst/>
          </a:prstGeom>
          <a:noFill/>
        </p:spPr>
        <p:txBody>
          <a:bodyPr wrap="square">
            <a:spAutoFit/>
          </a:bodyPr>
          <a:lstStyle/>
          <a:p>
            <a:pPr>
              <a:buNone/>
            </a:pPr>
            <a:endParaRPr lang="ru-RU" sz="1600" b="1" u="sng" dirty="0">
              <a:solidFill>
                <a:schemeClr val="accent5"/>
              </a:solidFill>
            </a:endParaRPr>
          </a:p>
          <a:p>
            <a:pPr marL="342900" indent="-342900">
              <a:buAutoNum type="arabicPeriod"/>
            </a:pPr>
            <a:r>
              <a:rPr lang="ru-RU" sz="1600" b="1" dirty="0"/>
              <a:t>Экстренная психологическая помощь: понятие и инструменты работы. </a:t>
            </a:r>
            <a:r>
              <a:rPr lang="en-US" sz="1600" b="1" dirty="0">
                <a:hlinkClick r:id="rId2"/>
              </a:rPr>
              <a:t>https://www.youtube.com/watch?v=rnpPqTcjszw</a:t>
            </a:r>
            <a:endParaRPr lang="ru-RU" sz="1600" b="1" dirty="0"/>
          </a:p>
          <a:p>
            <a:pPr marL="342900" indent="-342900">
              <a:buAutoNum type="arabicPeriod"/>
            </a:pPr>
            <a:r>
              <a:rPr lang="ru-RU" sz="1600" b="1" dirty="0"/>
              <a:t>Алгоритм оказания экстренной психологической помощи </a:t>
            </a:r>
            <a:r>
              <a:rPr lang="en-GB" sz="1600" b="1" dirty="0">
                <a:hlinkClick r:id="rId3"/>
              </a:rPr>
              <a:t>https://www.youtube.com/watch?v=IDvgkeuvKu4</a:t>
            </a:r>
            <a:endParaRPr lang="ru-RU" sz="1600" b="1" dirty="0"/>
          </a:p>
          <a:p>
            <a:pPr marL="342900" indent="-342900">
              <a:buAutoNum type="arabicPeriod"/>
            </a:pPr>
            <a:r>
              <a:rPr lang="ru-RU" sz="1600" b="1" dirty="0"/>
              <a:t>Психолог МЧС о том, как пережить смерть </a:t>
            </a:r>
            <a:r>
              <a:rPr lang="en-GB" sz="1600" b="1" dirty="0">
                <a:hlinkClick r:id="rId4"/>
              </a:rPr>
              <a:t>https://www.youtube.com/watch?v=IbSl7mF1SMU</a:t>
            </a:r>
            <a:endParaRPr lang="ru-RU" sz="1600" b="1" dirty="0"/>
          </a:p>
          <a:p>
            <a:pPr marL="342900" indent="-342900">
              <a:buAutoNum type="arabicPeriod"/>
            </a:pPr>
            <a:r>
              <a:rPr lang="ru-RU" sz="1600" b="1" dirty="0"/>
              <a:t>Первая психологическая помощь. Психолог в чрезвычайных ситуациях. </a:t>
            </a:r>
            <a:r>
              <a:rPr lang="en-GB" sz="1600" b="1" dirty="0">
                <a:hlinkClick r:id="rId5"/>
              </a:rPr>
              <a:t>https://www.youtube.com/watch?v=0vKJ_KUoANk</a:t>
            </a:r>
            <a:endParaRPr lang="ru-RU" sz="1600" b="1" dirty="0"/>
          </a:p>
          <a:p>
            <a:pPr marL="342900" indent="-342900">
              <a:buAutoNum type="arabicPeriod"/>
            </a:pPr>
            <a:r>
              <a:rPr lang="ru-RU" sz="1600" b="1" dirty="0"/>
              <a:t>10 Ошибок При Оказании Первой Помощи </a:t>
            </a:r>
            <a:r>
              <a:rPr lang="en-GB" sz="1600" b="1" dirty="0">
                <a:hlinkClick r:id="rId6"/>
              </a:rPr>
              <a:t>https://www.youtube.com/watch?v=ESORMgWifTs</a:t>
            </a:r>
            <a:endParaRPr lang="ru-RU" sz="1600" b="1" dirty="0"/>
          </a:p>
          <a:p>
            <a:pPr marL="342900" indent="-342900">
              <a:buAutoNum type="arabicPeriod"/>
            </a:pPr>
            <a:r>
              <a:rPr lang="ru-RU" sz="1600" b="1" dirty="0"/>
              <a:t>Этические аспекты оказания экстренной психологической помощи </a:t>
            </a:r>
            <a:r>
              <a:rPr lang="en-GB" sz="1600" b="1" dirty="0">
                <a:hlinkClick r:id="rId7"/>
              </a:rPr>
              <a:t>https://www.youtube.com/watch?v=l_pzn0uQxR8</a:t>
            </a:r>
            <a:endParaRPr lang="ru-RU" sz="1600" b="1" dirty="0"/>
          </a:p>
          <a:p>
            <a:pPr marL="342900" indent="-342900">
              <a:buAutoNum type="arabicPeriod"/>
            </a:pPr>
            <a:r>
              <a:rPr lang="ru-RU" sz="1600" b="1" dirty="0"/>
              <a:t>Оказание экстренной психологической помощи при острых стрессовых ситуациях </a:t>
            </a:r>
            <a:r>
              <a:rPr lang="en-GB" sz="1600" b="1" dirty="0">
                <a:hlinkClick r:id="rId8"/>
              </a:rPr>
              <a:t>https://www.youtube.com/watch?v=P5ISsXgzloQ</a:t>
            </a:r>
            <a:endParaRPr lang="ru-RU" sz="1600" b="1" dirty="0"/>
          </a:p>
          <a:p>
            <a:pPr marL="342900" indent="-342900">
              <a:buAutoNum type="arabicPeriod"/>
            </a:pPr>
            <a:r>
              <a:rPr lang="ru-RU" sz="1600" b="1" dirty="0"/>
              <a:t>Методики кризисной психологии. Работа психолога. Кризисная помощь </a:t>
            </a:r>
            <a:r>
              <a:rPr lang="en-GB" sz="1600" b="1" dirty="0">
                <a:hlinkClick r:id="rId9"/>
              </a:rPr>
              <a:t>https://www.youtube.com/watch?v=ppC0lbuUn5I</a:t>
            </a:r>
            <a:endParaRPr lang="ru-RU" sz="1600" b="1" dirty="0"/>
          </a:p>
          <a:p>
            <a:pPr marL="342900" indent="-342900">
              <a:buAutoNum type="arabicPeriod"/>
            </a:pPr>
            <a:r>
              <a:rPr lang="ru-RU" sz="1600" b="1" dirty="0"/>
              <a:t>Способы эффективного управления стрессом при чрезвычайных ситуациях </a:t>
            </a:r>
            <a:r>
              <a:rPr lang="en-GB" sz="1600" b="1" dirty="0">
                <a:hlinkClick r:id="rId10"/>
              </a:rPr>
              <a:t>https://www.youtube.com/watch?v=Gw-kvcy4a7U</a:t>
            </a:r>
            <a:endParaRPr lang="ru-RU" sz="1600" b="1" dirty="0"/>
          </a:p>
          <a:p>
            <a:pPr marL="342900" indent="-342900">
              <a:buAutoNum type="arabicPeriod"/>
            </a:pPr>
            <a:r>
              <a:rPr lang="ru-RU" sz="1600" b="1" dirty="0"/>
              <a:t>Посттравматическое стрессовое расстройство. ПТСР. Психотерапия кризисных состояний </a:t>
            </a:r>
            <a:r>
              <a:rPr lang="en-GB" sz="1600" b="1" dirty="0">
                <a:hlinkClick r:id="rId11"/>
              </a:rPr>
              <a:t>https://www.youtube.com/watch?v=NtchRMbZUKk</a:t>
            </a:r>
            <a:endParaRPr lang="ru-RU" sz="1600" b="1" dirty="0"/>
          </a:p>
          <a:p>
            <a:pPr marL="342900" indent="-342900">
              <a:buAutoNum type="arabicPeriod"/>
            </a:pPr>
            <a:r>
              <a:rPr lang="ru-RU" sz="1600" b="1" i="1" dirty="0"/>
              <a:t>Техника для снятия тревоги и стресса «Объятие бабочки» EMDR </a:t>
            </a:r>
            <a:r>
              <a:rPr lang="en-GB" sz="1600" b="1" dirty="0">
                <a:hlinkClick r:id="rId12"/>
              </a:rPr>
              <a:t>https://www.youtube.com/watch?v=4NSVXHdMugY&amp;t=35s</a:t>
            </a:r>
            <a:endParaRPr lang="ru-RU" sz="1600" b="1" dirty="0"/>
          </a:p>
          <a:p>
            <a:pPr marL="342900" indent="-342900">
              <a:buAutoNum type="arabicPeriod"/>
            </a:pPr>
            <a:r>
              <a:rPr lang="ru-RU" sz="1600" b="1" i="1" dirty="0"/>
              <a:t>Техники самопомощи. Движения глазами. ДПДГ </a:t>
            </a:r>
            <a:r>
              <a:rPr lang="en-GB" sz="1600" b="1" dirty="0">
                <a:hlinkClick r:id="rId13"/>
              </a:rPr>
              <a:t>https://www.youtube.com/watch?v=RAYumHXdj_s</a:t>
            </a:r>
            <a:endParaRPr lang="ru-RU" sz="1600" b="1" dirty="0"/>
          </a:p>
          <a:p>
            <a:pPr marL="342900" indent="-342900">
              <a:buAutoNum type="arabicPeriod"/>
            </a:pPr>
            <a:r>
              <a:rPr lang="ru-RU" sz="1600" b="1" i="1" dirty="0"/>
              <a:t>EMDR: Интервью с </a:t>
            </a:r>
            <a:r>
              <a:rPr lang="ru-RU" sz="1600" b="1" i="1" dirty="0" err="1"/>
              <a:t>Френсин</a:t>
            </a:r>
            <a:r>
              <a:rPr lang="ru-RU" sz="1600" b="1" i="1" dirty="0"/>
              <a:t> Шапиро о методе EMDR (ДПДГ) </a:t>
            </a:r>
            <a:r>
              <a:rPr lang="en-GB" sz="1600" b="1" dirty="0">
                <a:hlinkClick r:id="rId14"/>
              </a:rPr>
              <a:t>https://www.youtube.com/watch?v=-s1efiMdoeg</a:t>
            </a:r>
            <a:endParaRPr lang="ru-RU" sz="1600" b="1" dirty="0"/>
          </a:p>
          <a:p>
            <a:pPr marL="342900" indent="-342900">
              <a:buAutoNum type="arabicPeriod"/>
            </a:pPr>
            <a:r>
              <a:rPr lang="ru-RU" sz="1600" b="1" dirty="0"/>
              <a:t>Состояние психологического шока. Как правильно выйти из шокового состояния? Кризисная психология. </a:t>
            </a:r>
            <a:r>
              <a:rPr lang="en-GB" sz="1600" b="1" dirty="0">
                <a:hlinkClick r:id="rId15"/>
              </a:rPr>
              <a:t>https://www.youtube.com/watch?v=cu6KHACGP_0</a:t>
            </a:r>
            <a:endParaRPr lang="ru-RU" sz="1600" b="1" dirty="0"/>
          </a:p>
          <a:p>
            <a:pPr marL="342900" indent="-342900">
              <a:buAutoNum type="arabicPeriod"/>
            </a:pPr>
            <a:r>
              <a:rPr lang="ru-RU" sz="1600" b="1" i="1" dirty="0"/>
              <a:t>Как вывести человека из шока? </a:t>
            </a:r>
            <a:r>
              <a:rPr lang="en-GB" sz="1600" b="1" dirty="0">
                <a:hlinkClick r:id="rId16"/>
              </a:rPr>
              <a:t>https://www.youtube.com/watch?v=qqvomcwvcxc</a:t>
            </a:r>
            <a:endParaRPr lang="ru-RU" sz="1600" b="1" dirty="0"/>
          </a:p>
          <a:p>
            <a:pPr marL="342900" indent="-342900">
              <a:buAutoNum type="arabicPeriod"/>
            </a:pPr>
            <a:endParaRPr lang="ru-RU" sz="1600" b="1" dirty="0"/>
          </a:p>
        </p:txBody>
      </p:sp>
    </p:spTree>
    <p:extLst>
      <p:ext uri="{BB962C8B-B14F-4D97-AF65-F5344CB8AC3E}">
        <p14:creationId xmlns:p14="http://schemas.microsoft.com/office/powerpoint/2010/main" val="3325054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 y="0"/>
            <a:ext cx="11576304" cy="6858000"/>
          </a:xfrm>
          <a:noFill/>
        </p:spPr>
      </p:pic>
    </p:spTree>
    <p:extLst>
      <p:ext uri="{BB962C8B-B14F-4D97-AF65-F5344CB8AC3E}">
        <p14:creationId xmlns:p14="http://schemas.microsoft.com/office/powerpoint/2010/main" val="782917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362A84E-A953-4EE9-6E8C-A402BB977E6A}"/>
              </a:ext>
            </a:extLst>
          </p:cNvPr>
          <p:cNvSpPr>
            <a:spLocks noGrp="1"/>
          </p:cNvSpPr>
          <p:nvPr>
            <p:ph idx="1"/>
          </p:nvPr>
        </p:nvSpPr>
        <p:spPr>
          <a:xfrm>
            <a:off x="947382" y="924873"/>
            <a:ext cx="9957179" cy="4351338"/>
          </a:xfrm>
        </p:spPr>
        <p:txBody>
          <a:bodyPr>
            <a:normAutofit fontScale="92500" lnSpcReduction="20000"/>
          </a:bodyPr>
          <a:lstStyle/>
          <a:p>
            <a:pPr algn="just">
              <a:buNone/>
            </a:pPr>
            <a:r>
              <a:rPr lang="ru-RU" b="1" u="sng" dirty="0"/>
              <a:t>Чрезвычайная ситуация и психологические реакции</a:t>
            </a:r>
          </a:p>
          <a:p>
            <a:pPr algn="just">
              <a:buNone/>
            </a:pPr>
            <a:endParaRPr lang="ru-RU" b="1" u="sng" dirty="0"/>
          </a:p>
          <a:p>
            <a:pPr algn="just">
              <a:buFont typeface="Arial" panose="020B0604020202020204" pitchFamily="34" charset="0"/>
              <a:buChar char="•"/>
            </a:pPr>
            <a:r>
              <a:rPr lang="ru-RU" sz="2600" b="1" dirty="0"/>
              <a:t>ЧС</a:t>
            </a:r>
            <a:r>
              <a:rPr lang="ru-RU" sz="2600" dirty="0"/>
              <a:t> — авария, катастрофа, стихийное бедствие, угроза жизни, здоровью, имуществу (И.Г. Малкина-Пых).</a:t>
            </a:r>
          </a:p>
          <a:p>
            <a:pPr algn="just">
              <a:buFont typeface="Arial" panose="020B0604020202020204" pitchFamily="34" charset="0"/>
              <a:buChar char="•"/>
            </a:pPr>
            <a:r>
              <a:rPr lang="ru-RU" sz="2600" b="1" dirty="0"/>
              <a:t>Реакции людей в первые минуты ЧС:</a:t>
            </a:r>
            <a:endParaRPr lang="ru-RU" sz="2600" dirty="0"/>
          </a:p>
          <a:p>
            <a:pPr marL="742950" lvl="1" indent="-285750" algn="just">
              <a:buFont typeface="Arial" panose="020B0604020202020204" pitchFamily="34" charset="0"/>
              <a:buChar char="•"/>
            </a:pPr>
            <a:r>
              <a:rPr lang="ru-RU" sz="2600" dirty="0"/>
              <a:t>50–75% впадают в оцепенение («шоковое» состояние).</a:t>
            </a:r>
          </a:p>
          <a:p>
            <a:pPr marL="742950" lvl="1" indent="-285750" algn="just">
              <a:buFont typeface="Arial" panose="020B0604020202020204" pitchFamily="34" charset="0"/>
              <a:buChar char="•"/>
            </a:pPr>
            <a:r>
              <a:rPr lang="ru-RU" sz="2600" dirty="0"/>
              <a:t>Страх — нормальная адаптивная реакция, мобилизует ресурсы.</a:t>
            </a:r>
          </a:p>
          <a:p>
            <a:pPr marL="742950" lvl="1" indent="-285750" algn="just">
              <a:buFont typeface="Arial" panose="020B0604020202020204" pitchFamily="34" charset="0"/>
              <a:buChar char="•"/>
            </a:pPr>
            <a:r>
              <a:rPr lang="ru-RU" sz="2600" dirty="0"/>
              <a:t>Паника — неконтролируемый страх, может быть:</a:t>
            </a:r>
          </a:p>
          <a:p>
            <a:pPr marL="1143000" lvl="2" indent="-228600" algn="just">
              <a:buFont typeface="Arial" panose="020B0604020202020204" pitchFamily="34" charset="0"/>
              <a:buChar char="•"/>
            </a:pPr>
            <a:r>
              <a:rPr lang="ru-RU" sz="2600" dirty="0"/>
              <a:t>индивидуальной, групповой, массовой;</a:t>
            </a:r>
          </a:p>
          <a:p>
            <a:pPr marL="1143000" lvl="2" indent="-228600" algn="just">
              <a:buFont typeface="Arial" panose="020B0604020202020204" pitchFamily="34" charset="0"/>
              <a:buChar char="•"/>
            </a:pPr>
            <a:r>
              <a:rPr lang="ru-RU" sz="2600" dirty="0"/>
              <a:t>легкой, средней, полной (с отключением сознания).</a:t>
            </a:r>
          </a:p>
          <a:p>
            <a:pPr algn="just">
              <a:buFont typeface="Arial" panose="020B0604020202020204" pitchFamily="34" charset="0"/>
              <a:buChar char="•"/>
            </a:pPr>
            <a:r>
              <a:rPr lang="ru-RU" sz="2600" b="1" dirty="0"/>
              <a:t>Скрытая паника:</a:t>
            </a:r>
            <a:r>
              <a:rPr lang="ru-RU" sz="2600" dirty="0"/>
              <a:t> беспокойство, мнительность, повышенная отвлекаемость, раздражительность, суетливость или заторможенность.</a:t>
            </a:r>
          </a:p>
          <a:p>
            <a:pPr algn="just"/>
            <a:endParaRPr lang="ru-RU" dirty="0"/>
          </a:p>
        </p:txBody>
      </p:sp>
    </p:spTree>
    <p:extLst>
      <p:ext uri="{BB962C8B-B14F-4D97-AF65-F5344CB8AC3E}">
        <p14:creationId xmlns:p14="http://schemas.microsoft.com/office/powerpoint/2010/main" val="476761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776CA4-C638-6101-7BB7-68DAA0E65515}"/>
              </a:ext>
            </a:extLst>
          </p:cNvPr>
          <p:cNvSpPr txBox="1"/>
          <p:nvPr/>
        </p:nvSpPr>
        <p:spPr>
          <a:xfrm>
            <a:off x="1327245" y="640014"/>
            <a:ext cx="9795681" cy="5262979"/>
          </a:xfrm>
          <a:prstGeom prst="rect">
            <a:avLst/>
          </a:prstGeom>
          <a:noFill/>
        </p:spPr>
        <p:txBody>
          <a:bodyPr wrap="square">
            <a:spAutoFit/>
          </a:bodyPr>
          <a:lstStyle/>
          <a:p>
            <a:pPr algn="just">
              <a:buNone/>
            </a:pPr>
            <a:r>
              <a:rPr lang="ru-RU" sz="2400" b="1" u="sng" dirty="0"/>
              <a:t>Стадии психологической реакции на ЧС</a:t>
            </a:r>
          </a:p>
          <a:p>
            <a:pPr algn="just">
              <a:buNone/>
            </a:pPr>
            <a:endParaRPr lang="ru-RU" sz="2400" b="1" dirty="0"/>
          </a:p>
          <a:p>
            <a:pPr algn="just">
              <a:buFont typeface="+mj-lt"/>
              <a:buAutoNum type="arabicPeriod"/>
            </a:pPr>
            <a:r>
              <a:rPr lang="ru-RU" sz="2400" b="1" dirty="0"/>
              <a:t>Острый эмоциональный шок и мобилизация</a:t>
            </a:r>
            <a:r>
              <a:rPr lang="ru-RU" sz="2400" dirty="0"/>
              <a:t> (0–5 ч)</a:t>
            </a:r>
          </a:p>
          <a:p>
            <a:pPr marL="742950" lvl="1" indent="-285750" algn="just">
              <a:buFont typeface="+mj-lt"/>
              <a:buAutoNum type="arabicPeriod"/>
            </a:pPr>
            <a:r>
              <a:rPr lang="ru-RU" sz="2400" dirty="0"/>
              <a:t>Высокая психофизиологическая активность, рисковые действия, снижение критичности.</a:t>
            </a:r>
          </a:p>
          <a:p>
            <a:pPr algn="just">
              <a:buFont typeface="+mj-lt"/>
              <a:buAutoNum type="arabicPeriod"/>
            </a:pPr>
            <a:r>
              <a:rPr lang="ru-RU" sz="2400" b="1" dirty="0"/>
              <a:t>Психофизиологическая демобилизация</a:t>
            </a:r>
            <a:r>
              <a:rPr lang="ru-RU" sz="2400" dirty="0"/>
              <a:t> (до 3 суток)</a:t>
            </a:r>
          </a:p>
          <a:p>
            <a:pPr marL="742950" lvl="1" indent="-285750" algn="just">
              <a:buFont typeface="+mj-lt"/>
              <a:buAutoNum type="arabicPeriod"/>
            </a:pPr>
            <a:r>
              <a:rPr lang="ru-RU" sz="2400" dirty="0"/>
              <a:t>Утомляемость, депрессивные проявления, снижение эффективности действий.</a:t>
            </a:r>
          </a:p>
          <a:p>
            <a:pPr algn="just">
              <a:buFont typeface="+mj-lt"/>
              <a:buAutoNum type="arabicPeriod"/>
            </a:pPr>
            <a:r>
              <a:rPr lang="ru-RU" sz="2400" b="1" dirty="0"/>
              <a:t>Стадия разрешения</a:t>
            </a:r>
            <a:r>
              <a:rPr lang="ru-RU" sz="2400" dirty="0"/>
              <a:t> (3–12 суток)</a:t>
            </a:r>
          </a:p>
          <a:p>
            <a:pPr marL="742950" lvl="1" indent="-285750" algn="just">
              <a:buFont typeface="+mj-lt"/>
              <a:buAutoNum type="arabicPeriod"/>
            </a:pPr>
            <a:r>
              <a:rPr lang="ru-RU" sz="2400" dirty="0"/>
              <a:t>Стабилизация настроения, эмоциональная переработка ситуации, возможны агрессия, тревога, депрессия.</a:t>
            </a:r>
          </a:p>
          <a:p>
            <a:pPr algn="just">
              <a:buFont typeface="+mj-lt"/>
              <a:buAutoNum type="arabicPeriod"/>
            </a:pPr>
            <a:r>
              <a:rPr lang="ru-RU" sz="2400" b="1" dirty="0"/>
              <a:t>Стадия восстановления</a:t>
            </a:r>
            <a:r>
              <a:rPr lang="ru-RU" sz="2400" dirty="0"/>
              <a:t> (10–12 дней и далее)</a:t>
            </a:r>
          </a:p>
          <a:p>
            <a:pPr marL="742950" lvl="1" indent="-285750" algn="just">
              <a:buFont typeface="+mj-lt"/>
              <a:buAutoNum type="arabicPeriod"/>
            </a:pPr>
            <a:r>
              <a:rPr lang="ru-RU" sz="2400" dirty="0"/>
              <a:t>Нормализация поведения и эмоций, интеграция опыта, возможный рост личности и переоценка ценностей.</a:t>
            </a:r>
          </a:p>
        </p:txBody>
      </p:sp>
    </p:spTree>
    <p:extLst>
      <p:ext uri="{BB962C8B-B14F-4D97-AF65-F5344CB8AC3E}">
        <p14:creationId xmlns:p14="http://schemas.microsoft.com/office/powerpoint/2010/main" val="2080533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F4D8F7-F1AC-3932-F72D-0688BC4646CB}"/>
              </a:ext>
            </a:extLst>
          </p:cNvPr>
          <p:cNvSpPr txBox="1"/>
          <p:nvPr/>
        </p:nvSpPr>
        <p:spPr>
          <a:xfrm>
            <a:off x="1252751" y="926743"/>
            <a:ext cx="9686497" cy="4154984"/>
          </a:xfrm>
          <a:prstGeom prst="rect">
            <a:avLst/>
          </a:prstGeom>
          <a:noFill/>
        </p:spPr>
        <p:txBody>
          <a:bodyPr wrap="square">
            <a:spAutoFit/>
          </a:bodyPr>
          <a:lstStyle/>
          <a:p>
            <a:pPr algn="just">
              <a:buNone/>
            </a:pPr>
            <a:r>
              <a:rPr lang="ru-RU" sz="2400" b="1" u="sng" dirty="0"/>
              <a:t>Принципы экстренной психологической помощи</a:t>
            </a:r>
          </a:p>
          <a:p>
            <a:pPr algn="just">
              <a:buNone/>
            </a:pPr>
            <a:endParaRPr lang="ru-RU" sz="2400" b="1" dirty="0"/>
          </a:p>
          <a:p>
            <a:pPr algn="just">
              <a:buFont typeface="Arial" panose="020B0604020202020204" pitchFamily="34" charset="0"/>
              <a:buChar char="•"/>
            </a:pPr>
            <a:r>
              <a:rPr lang="ru-RU" sz="2400" b="1" dirty="0"/>
              <a:t>Безотлагательность</a:t>
            </a:r>
            <a:r>
              <a:rPr lang="ru-RU" sz="2400" dirty="0"/>
              <a:t> — помощь сразу после травмы.</a:t>
            </a:r>
          </a:p>
          <a:p>
            <a:pPr algn="just">
              <a:buFont typeface="Arial" panose="020B0604020202020204" pitchFamily="34" charset="0"/>
              <a:buChar char="•"/>
            </a:pPr>
            <a:r>
              <a:rPr lang="ru-RU" sz="2400" b="1" dirty="0"/>
              <a:t>Приближенность</a:t>
            </a:r>
            <a:r>
              <a:rPr lang="ru-RU" sz="2400" dirty="0"/>
              <a:t> — помощь в привычной обстановке, социальном окружении.</a:t>
            </a:r>
          </a:p>
          <a:p>
            <a:pPr algn="just">
              <a:buFont typeface="Arial" panose="020B0604020202020204" pitchFamily="34" charset="0"/>
              <a:buChar char="•"/>
            </a:pPr>
            <a:r>
              <a:rPr lang="ru-RU" sz="2400" b="1" dirty="0"/>
              <a:t>Ожидание восстановления</a:t>
            </a:r>
            <a:r>
              <a:rPr lang="ru-RU" sz="2400" dirty="0"/>
              <a:t> — пострадавший рассматривается как «нормальный человек».</a:t>
            </a:r>
          </a:p>
          <a:p>
            <a:pPr algn="just">
              <a:buFont typeface="Arial" panose="020B0604020202020204" pitchFamily="34" charset="0"/>
              <a:buChar char="•"/>
            </a:pPr>
            <a:r>
              <a:rPr lang="ru-RU" sz="2400" b="1" dirty="0"/>
              <a:t>Единство психологического воздействия</a:t>
            </a:r>
            <a:r>
              <a:rPr lang="ru-RU" sz="2400" dirty="0"/>
              <a:t> — один источник или унифицированная процедура.</a:t>
            </a:r>
          </a:p>
          <a:p>
            <a:pPr algn="just">
              <a:buFont typeface="Arial" panose="020B0604020202020204" pitchFamily="34" charset="0"/>
              <a:buChar char="•"/>
            </a:pPr>
            <a:r>
              <a:rPr lang="ru-RU" sz="2400" b="1" dirty="0"/>
              <a:t>Простота воздействия</a:t>
            </a:r>
            <a:r>
              <a:rPr lang="ru-RU" sz="2400" dirty="0"/>
              <a:t> — безопасное окружение, еда, вода, отдых, возможность выговориться.</a:t>
            </a:r>
          </a:p>
        </p:txBody>
      </p:sp>
    </p:spTree>
    <p:extLst>
      <p:ext uri="{BB962C8B-B14F-4D97-AF65-F5344CB8AC3E}">
        <p14:creationId xmlns:p14="http://schemas.microsoft.com/office/powerpoint/2010/main" val="825719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DB75A7-FA5A-205F-6A74-1D943494FBBE}"/>
              </a:ext>
            </a:extLst>
          </p:cNvPr>
          <p:cNvSpPr txBox="1"/>
          <p:nvPr/>
        </p:nvSpPr>
        <p:spPr>
          <a:xfrm>
            <a:off x="1204414" y="797510"/>
            <a:ext cx="9973101" cy="5262979"/>
          </a:xfrm>
          <a:prstGeom prst="rect">
            <a:avLst/>
          </a:prstGeom>
          <a:noFill/>
        </p:spPr>
        <p:txBody>
          <a:bodyPr wrap="square">
            <a:spAutoFit/>
          </a:bodyPr>
          <a:lstStyle/>
          <a:p>
            <a:pPr algn="just">
              <a:buNone/>
            </a:pPr>
            <a:r>
              <a:rPr lang="ru-RU" sz="2400" b="1" u="sng" dirty="0"/>
              <a:t>Основные направления работы психологов при ЧС</a:t>
            </a:r>
          </a:p>
          <a:p>
            <a:pPr algn="just">
              <a:buNone/>
            </a:pPr>
            <a:endParaRPr lang="ru-RU" sz="2400" b="1" dirty="0"/>
          </a:p>
          <a:p>
            <a:pPr algn="just">
              <a:buFont typeface="Arial" panose="020B0604020202020204" pitchFamily="34" charset="0"/>
              <a:buChar char="•"/>
            </a:pPr>
            <a:r>
              <a:rPr lang="ru-RU" sz="2400" b="1" dirty="0"/>
              <a:t>Кризисный штаб</a:t>
            </a:r>
            <a:r>
              <a:rPr lang="ru-RU" sz="2400" dirty="0"/>
              <a:t> — работа с пострадавшими и родственниками, информация о госпитализированных.</a:t>
            </a:r>
          </a:p>
          <a:p>
            <a:pPr algn="just">
              <a:buFont typeface="Arial" panose="020B0604020202020204" pitchFamily="34" charset="0"/>
              <a:buChar char="•"/>
            </a:pPr>
            <a:r>
              <a:rPr lang="ru-RU" sz="2400" b="1" dirty="0"/>
              <a:t>Телефон доверия</a:t>
            </a:r>
            <a:r>
              <a:rPr lang="ru-RU" sz="2400" dirty="0"/>
              <a:t> — помощь пострадавшим и обеспокоенным людям дистанционно.</a:t>
            </a:r>
          </a:p>
          <a:p>
            <a:pPr algn="just">
              <a:buFont typeface="Arial" panose="020B0604020202020204" pitchFamily="34" charset="0"/>
              <a:buChar char="•"/>
            </a:pPr>
            <a:r>
              <a:rPr lang="ru-RU" sz="2400" b="1" dirty="0"/>
              <a:t>Работа в «толпе» и морге</a:t>
            </a:r>
            <a:r>
              <a:rPr lang="ru-RU" sz="2400" dirty="0"/>
              <a:t> — сопровождение, поддержка при панике, опознании погибших.</a:t>
            </a:r>
          </a:p>
          <a:p>
            <a:pPr algn="just">
              <a:buFont typeface="Arial" panose="020B0604020202020204" pitchFamily="34" charset="0"/>
              <a:buChar char="•"/>
            </a:pPr>
            <a:r>
              <a:rPr lang="ru-RU" sz="2400" b="1" dirty="0"/>
              <a:t>Пролонгированная помощь и реабилитация</a:t>
            </a:r>
            <a:r>
              <a:rPr lang="ru-RU" sz="2400" dirty="0"/>
              <a:t> — индивидуальная и групповая психотерапия, бригады 3–5 человек.</a:t>
            </a:r>
          </a:p>
          <a:p>
            <a:pPr algn="just">
              <a:buFont typeface="Arial" panose="020B0604020202020204" pitchFamily="34" charset="0"/>
              <a:buChar char="•"/>
            </a:pPr>
            <a:r>
              <a:rPr lang="ru-RU" sz="2400" b="1" dirty="0"/>
              <a:t>Требования к специалистам:</a:t>
            </a:r>
            <a:endParaRPr lang="ru-RU" sz="2400" dirty="0"/>
          </a:p>
          <a:p>
            <a:pPr marL="742950" lvl="1" indent="-285750" algn="just">
              <a:buFont typeface="Arial" panose="020B0604020202020204" pitchFamily="34" charset="0"/>
              <a:buChar char="•"/>
            </a:pPr>
            <a:r>
              <a:rPr lang="ru-RU" sz="2400" dirty="0"/>
              <a:t>умение работать в экстремальных условиях,</a:t>
            </a:r>
          </a:p>
          <a:p>
            <a:pPr marL="742950" lvl="1" indent="-285750" algn="just">
              <a:buFont typeface="Arial" panose="020B0604020202020204" pitchFamily="34" charset="0"/>
              <a:buChar char="•"/>
            </a:pPr>
            <a:r>
              <a:rPr lang="ru-RU" sz="2400" dirty="0"/>
              <a:t>психологическая защита для себя и коллег,</a:t>
            </a:r>
          </a:p>
          <a:p>
            <a:pPr marL="742950" lvl="1" indent="-285750" algn="just">
              <a:buFont typeface="Arial" panose="020B0604020202020204" pitchFamily="34" charset="0"/>
              <a:buChar char="•"/>
            </a:pPr>
            <a:r>
              <a:rPr lang="ru-RU" sz="2400" dirty="0"/>
              <a:t>подготовка к нестандартным ситуациям.</a:t>
            </a:r>
          </a:p>
        </p:txBody>
      </p:sp>
    </p:spTree>
    <p:extLst>
      <p:ext uri="{BB962C8B-B14F-4D97-AF65-F5344CB8AC3E}">
        <p14:creationId xmlns:p14="http://schemas.microsoft.com/office/powerpoint/2010/main" val="1354880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8AC0C-A58D-6766-3079-B21DAB7FD51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7E52CAF-2C41-D1AB-1BAE-ED885FFEC35C}"/>
              </a:ext>
            </a:extLst>
          </p:cNvPr>
          <p:cNvSpPr txBox="1"/>
          <p:nvPr/>
        </p:nvSpPr>
        <p:spPr>
          <a:xfrm>
            <a:off x="737831" y="612844"/>
            <a:ext cx="10716337" cy="5632311"/>
          </a:xfrm>
          <a:prstGeom prst="rect">
            <a:avLst/>
          </a:prstGeom>
          <a:noFill/>
        </p:spPr>
        <p:txBody>
          <a:bodyPr wrap="square">
            <a:spAutoFit/>
          </a:bodyPr>
          <a:lstStyle/>
          <a:p>
            <a:pPr algn="just"/>
            <a:r>
              <a:rPr lang="ru-RU" sz="2400" b="1" u="sng" dirty="0"/>
              <a:t>Психодиагностика в экстремальных и кризисных ситуациях</a:t>
            </a:r>
          </a:p>
          <a:p>
            <a:pPr algn="just"/>
            <a:endParaRPr lang="ru-RU" sz="2000" b="1" dirty="0"/>
          </a:p>
          <a:p>
            <a:pPr algn="just">
              <a:buFont typeface="Arial" panose="020B0604020202020204" pitchFamily="34" charset="0"/>
              <a:buChar char="•"/>
            </a:pPr>
            <a:r>
              <a:rPr lang="ru-RU" sz="2000" b="1" dirty="0"/>
              <a:t>Экстремальные и кризисные события</a:t>
            </a:r>
            <a:r>
              <a:rPr lang="ru-RU" sz="2000" dirty="0"/>
              <a:t> требуют клинико-психологического подхода из-за высокой вероятности психической травматизации.</a:t>
            </a:r>
          </a:p>
          <a:p>
            <a:pPr algn="just">
              <a:buFont typeface="Arial" panose="020B0604020202020204" pitchFamily="34" charset="0"/>
              <a:buChar char="•"/>
            </a:pPr>
            <a:r>
              <a:rPr lang="ru-RU" sz="2000" b="1" dirty="0"/>
              <a:t>Основная задача</a:t>
            </a:r>
            <a:r>
              <a:rPr lang="ru-RU" sz="2000" dirty="0"/>
              <a:t> — диагностика патологических состояний, профилактика и коррекция нарушений адаптации.</a:t>
            </a:r>
          </a:p>
          <a:p>
            <a:pPr algn="just">
              <a:buFont typeface="Arial" panose="020B0604020202020204" pitchFamily="34" charset="0"/>
              <a:buChar char="•"/>
            </a:pPr>
            <a:r>
              <a:rPr lang="ru-RU" sz="2000" b="1" dirty="0"/>
              <a:t>Прикладные задачи</a:t>
            </a:r>
            <a:r>
              <a:rPr lang="ru-RU" sz="2000" dirty="0"/>
              <a:t> включают определение актуального психического состояния, дифференциальную диагностику между нормальными стресс-реакциями и психогенными расстройствами, а также прогноз эффективности восстановления.</a:t>
            </a:r>
          </a:p>
          <a:p>
            <a:pPr algn="just">
              <a:buFont typeface="Arial" panose="020B0604020202020204" pitchFamily="34" charset="0"/>
              <a:buChar char="•"/>
            </a:pPr>
            <a:r>
              <a:rPr lang="ru-RU" sz="2000" b="1" dirty="0"/>
              <a:t>Научно-исследовательские задачи</a:t>
            </a:r>
            <a:r>
              <a:rPr lang="ru-RU" sz="2000" dirty="0"/>
              <a:t> направлены на изучение функционирования психики в экстремальных условиях, выявление предикторов травматизации и разработку новых методов диагностики.</a:t>
            </a:r>
          </a:p>
          <a:p>
            <a:pPr algn="just">
              <a:buFont typeface="Arial" panose="020B0604020202020204" pitchFamily="34" charset="0"/>
              <a:buChar char="•"/>
            </a:pPr>
            <a:r>
              <a:rPr lang="ru-RU" sz="2000" b="1" dirty="0"/>
              <a:t>Общие психодиагностические направления:</a:t>
            </a:r>
            <a:r>
              <a:rPr lang="ru-RU" sz="2000" dirty="0"/>
              <a:t> оценка состояния, дифференциальная диагностика, психопрофилактика, исследовательский анализ.</a:t>
            </a:r>
          </a:p>
          <a:p>
            <a:pPr algn="just">
              <a:buFont typeface="Arial" panose="020B0604020202020204" pitchFamily="34" charset="0"/>
              <a:buChar char="•"/>
            </a:pPr>
            <a:r>
              <a:rPr lang="ru-RU" sz="2000" b="1" dirty="0"/>
              <a:t>Работа осложняется</a:t>
            </a:r>
            <a:r>
              <a:rPr lang="ru-RU" sz="2000" dirty="0"/>
              <a:t> спецификой экстремальных и кризисных состояний — высокой эмоциональной напряжённостью, ограниченным временем и нестабильностью психических реакций.</a:t>
            </a:r>
          </a:p>
          <a:p>
            <a:pPr algn="just"/>
            <a:r>
              <a:rPr lang="ru-RU" u="sng" dirty="0"/>
              <a:t>. </a:t>
            </a:r>
          </a:p>
        </p:txBody>
      </p:sp>
    </p:spTree>
    <p:extLst>
      <p:ext uri="{BB962C8B-B14F-4D97-AF65-F5344CB8AC3E}">
        <p14:creationId xmlns:p14="http://schemas.microsoft.com/office/powerpoint/2010/main" val="913932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56FF84F-CE3F-BA90-D205-2F77E47DB506}"/>
              </a:ext>
            </a:extLst>
          </p:cNvPr>
          <p:cNvSpPr>
            <a:spLocks noGrp="1" noChangeArrowheads="1"/>
          </p:cNvSpPr>
          <p:nvPr>
            <p:ph idx="1"/>
          </p:nvPr>
        </p:nvSpPr>
        <p:spPr bwMode="auto">
          <a:xfrm>
            <a:off x="911982" y="1259444"/>
            <a:ext cx="10368034"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1800" i="0" u="none" strike="noStrike" cap="none" normalizeH="0" baseline="0" dirty="0">
                <a:ln>
                  <a:noFill/>
                </a:ln>
                <a:solidFill>
                  <a:schemeClr val="tx1"/>
                </a:solidFill>
                <a:effectLst/>
                <a:latin typeface="Arial" panose="020B0604020202020204" pitchFamily="34" charset="0"/>
              </a:rPr>
              <a:t>Экстремальные и кризисные состояния характеризуются предельной интенсивностью переживаний, высокой нагрузкой на психику и риском травматизации.</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1800" b="1" i="0" u="none" strike="noStrike" cap="none" normalizeH="0" baseline="0" dirty="0">
                <a:ln>
                  <a:noFill/>
                </a:ln>
                <a:solidFill>
                  <a:schemeClr val="tx1"/>
                </a:solidFill>
                <a:effectLst/>
                <a:latin typeface="Arial" panose="020B0604020202020204" pitchFamily="34" charset="0"/>
              </a:rPr>
              <a:t>Главная диагностическая задача </a:t>
            </a:r>
            <a:r>
              <a:rPr kumimoji="0" lang="ru-RU" altLang="ru-RU" sz="1800" i="0" u="none" strike="noStrike" cap="none" normalizeH="0" baseline="0" dirty="0">
                <a:ln>
                  <a:noFill/>
                </a:ln>
                <a:solidFill>
                  <a:schemeClr val="tx1"/>
                </a:solidFill>
                <a:effectLst/>
                <a:latin typeface="Arial" panose="020B0604020202020204" pitchFamily="34" charset="0"/>
              </a:rPr>
              <a:t>— выявление признаков возможных психопатологических последствий, а не просто фиксация состояния.</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1800" i="0" u="none" strike="noStrike" cap="none" normalizeH="0" baseline="0" dirty="0">
                <a:ln>
                  <a:noFill/>
                </a:ln>
                <a:solidFill>
                  <a:schemeClr val="tx1"/>
                </a:solidFill>
                <a:effectLst/>
                <a:latin typeface="Arial" panose="020B0604020202020204" pitchFamily="34" charset="0"/>
              </a:rPr>
              <a:t>Важно различать нормальные стресс-реакции (доклинический уровень) и опасные реактивные состояния, что требует дифференциальной диагностики.</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1800" i="0" u="none" strike="noStrike" cap="none" normalizeH="0" baseline="0" dirty="0">
                <a:ln>
                  <a:noFill/>
                </a:ln>
                <a:solidFill>
                  <a:schemeClr val="tx1"/>
                </a:solidFill>
                <a:effectLst/>
                <a:latin typeface="Arial" panose="020B0604020202020204" pitchFamily="34" charset="0"/>
              </a:rPr>
              <a:t>Обращение за помощью часто происходит спустя время, когда проявляются соматические и невротические жалобы, не связываемые с травмой самим клиентом.</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1800" i="0" u="none" strike="noStrike" cap="none" normalizeH="0" baseline="0" dirty="0">
                <a:ln>
                  <a:noFill/>
                </a:ln>
                <a:solidFill>
                  <a:schemeClr val="tx1"/>
                </a:solidFill>
                <a:effectLst/>
                <a:latin typeface="Arial" panose="020B0604020202020204" pitchFamily="34" charset="0"/>
              </a:rPr>
              <a:t>Психические последствия травматизации сложно классифицировать (депрессия, расстройства адаптации, ОСР, ПТСР), что требует высокой квалификации специалиста.</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1800" i="0" u="none" strike="noStrike" cap="none" normalizeH="0" baseline="0" dirty="0">
                <a:ln>
                  <a:noFill/>
                </a:ln>
                <a:solidFill>
                  <a:schemeClr val="tx1"/>
                </a:solidFill>
                <a:effectLst/>
                <a:latin typeface="Arial" panose="020B0604020202020204" pitchFamily="34" charset="0"/>
              </a:rPr>
              <a:t>Формализованные методы самоотчёта менее надёжны из-за искажённой рефлексии и нарушения восприятия ситуации и себя в ней.</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1800" i="0" u="none" strike="noStrike" cap="none" normalizeH="0" baseline="0" dirty="0">
                <a:ln>
                  <a:noFill/>
                </a:ln>
                <a:solidFill>
                  <a:schemeClr val="tx1"/>
                </a:solidFill>
                <a:effectLst/>
                <a:latin typeface="Arial" panose="020B0604020202020204" pitchFamily="34" charset="0"/>
              </a:rPr>
              <a:t>Психодиагностика в таких условиях всегда включает элементы психокоррекционной работы, даже при первичном обследовании.</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1800" i="0" u="none" strike="noStrike" cap="none" normalizeH="0" baseline="0" dirty="0">
                <a:ln>
                  <a:noFill/>
                </a:ln>
                <a:solidFill>
                  <a:schemeClr val="tx1"/>
                </a:solidFill>
                <a:effectLst/>
                <a:latin typeface="Arial" panose="020B0604020202020204" pitchFamily="34" charset="0"/>
              </a:rPr>
              <a:t>В исследовательской сфере сложности связаны с тем, что большинство людей переживают кризисы самостоятельно, и в выборки попадают в основном те, кто столкнулся с осложнениями.</a:t>
            </a:r>
          </a:p>
        </p:txBody>
      </p:sp>
      <p:sp>
        <p:nvSpPr>
          <p:cNvPr id="5" name="TextBox 4">
            <a:extLst>
              <a:ext uri="{FF2B5EF4-FFF2-40B4-BE49-F238E27FC236}">
                <a16:creationId xmlns:a16="http://schemas.microsoft.com/office/drawing/2014/main" id="{29301C78-1B2A-690C-59DE-19A54A6FBF37}"/>
              </a:ext>
            </a:extLst>
          </p:cNvPr>
          <p:cNvSpPr txBox="1"/>
          <p:nvPr/>
        </p:nvSpPr>
        <p:spPr>
          <a:xfrm>
            <a:off x="911982" y="458969"/>
            <a:ext cx="10368034" cy="461665"/>
          </a:xfrm>
          <a:prstGeom prst="rect">
            <a:avLst/>
          </a:prstGeom>
          <a:noFill/>
        </p:spPr>
        <p:txBody>
          <a:bodyPr wrap="square">
            <a:spAutoFit/>
          </a:bodyPr>
          <a:lstStyle/>
          <a:p>
            <a:pPr algn="just"/>
            <a:r>
              <a:rPr lang="ru-RU" sz="2400" b="1" u="sng" dirty="0"/>
              <a:t>Особенности психодиагностики кризисных и экстремальных состояний</a:t>
            </a:r>
          </a:p>
        </p:txBody>
      </p:sp>
    </p:spTree>
    <p:extLst>
      <p:ext uri="{BB962C8B-B14F-4D97-AF65-F5344CB8AC3E}">
        <p14:creationId xmlns:p14="http://schemas.microsoft.com/office/powerpoint/2010/main" val="205429004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6353</TotalTime>
  <Words>5533</Words>
  <Application>Microsoft Office PowerPoint</Application>
  <PresentationFormat>Широкоэкранный</PresentationFormat>
  <Paragraphs>331</Paragraphs>
  <Slides>34</Slides>
  <Notes>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34</vt:i4>
      </vt:variant>
    </vt:vector>
  </HeadingPairs>
  <TitlesOfParts>
    <vt:vector size="39" baseType="lpstr">
      <vt:lpstr>Arial</vt:lpstr>
      <vt:lpstr>Calibri</vt:lpstr>
      <vt:lpstr>Calibri Light</vt:lpstr>
      <vt:lpstr>fkGroteskNeue</vt:lpstr>
      <vt:lpstr>Тема Office</vt:lpstr>
      <vt:lpstr>Лекция 15. Организационные аспекты оказания экстренной психологической помощи при чрезвычайных жизненных и экстремальных ситуациях</vt:lpstr>
      <vt:lpstr>Рекомендуемая литература: </vt:lpstr>
      <vt:lpstr> Цель: познакомить с организационными аспектами оказания экстренной психологической помощи при чрезвычайных жизненных и экстремальных ситуациях.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7. Психология горя и утраты в контексте кризисных и экстремальных жизненных ситуаций </dc:title>
  <dc:creator>MASTER</dc:creator>
  <cp:lastModifiedBy>Қонысбай Толқынай Ержанқызы</cp:lastModifiedBy>
  <cp:revision>230</cp:revision>
  <dcterms:created xsi:type="dcterms:W3CDTF">2025-10-09T15:23:24Z</dcterms:created>
  <dcterms:modified xsi:type="dcterms:W3CDTF">2025-11-25T20:40:14Z</dcterms:modified>
</cp:coreProperties>
</file>